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70" r:id="rId3"/>
    <p:sldId id="272" r:id="rId4"/>
    <p:sldId id="273" r:id="rId5"/>
    <p:sldId id="274" r:id="rId6"/>
    <p:sldId id="275" r:id="rId7"/>
    <p:sldId id="262" r:id="rId8"/>
    <p:sldId id="263" r:id="rId9"/>
    <p:sldId id="264" r:id="rId10"/>
    <p:sldId id="26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66"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1048667"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5D12D-A71E-4C3D-9D9C-839C0BFDEC24}" type="datetimeFigureOut">
              <a:rPr lang="en-IN" smtClean="0"/>
              <a:pPr/>
              <a:t>30-04-2020</a:t>
            </a:fld>
            <a:endParaRPr lang="en-IN"/>
          </a:p>
        </p:txBody>
      </p:sp>
      <p:sp>
        <p:nvSpPr>
          <p:cNvPr id="1048668"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1048669"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70"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1048671"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CADB33-1AA6-4DB5-BA02-E2CE3A3666A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Slide Image Placeholder 1"/>
          <p:cNvSpPr>
            <a:spLocks noGrp="1" noRot="1" noChangeAspect="1"/>
          </p:cNvSpPr>
          <p:nvPr>
            <p:ph type="sldImg"/>
          </p:nvPr>
        </p:nvSpPr>
        <p:spPr/>
      </p:sp>
      <p:sp>
        <p:nvSpPr>
          <p:cNvPr id="1048601" name="Notes Placeholder 2"/>
          <p:cNvSpPr>
            <a:spLocks noGrp="1"/>
          </p:cNvSpPr>
          <p:nvPr>
            <p:ph type="body" idx="1"/>
          </p:nvPr>
        </p:nvSpPr>
        <p:spPr/>
        <p:txBody>
          <a:bodyPr>
            <a:normAutofit/>
          </a:bodyPr>
          <a:lstStyle/>
          <a:p>
            <a:endParaRPr lang="en-IN" dirty="0"/>
          </a:p>
        </p:txBody>
      </p:sp>
      <p:sp>
        <p:nvSpPr>
          <p:cNvPr id="1048602" name="Slide Number Placeholder 3"/>
          <p:cNvSpPr>
            <a:spLocks noGrp="1"/>
          </p:cNvSpPr>
          <p:nvPr>
            <p:ph type="sldNum" sz="quarter" idx="10"/>
          </p:nvPr>
        </p:nvSpPr>
        <p:spPr/>
        <p:txBody>
          <a:bodyPr/>
          <a:lstStyle/>
          <a:p>
            <a:fld id="{22CADB33-1AA6-4DB5-BA02-E2CE3A3666A2}" type="slidenum">
              <a:rPr lang="en-IN" smtClean="0"/>
              <a:pPr/>
              <a:t>8</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Slide Image Placeholder 1"/>
          <p:cNvSpPr>
            <a:spLocks noGrp="1" noRot="1" noChangeAspect="1"/>
          </p:cNvSpPr>
          <p:nvPr>
            <p:ph type="sldImg"/>
          </p:nvPr>
        </p:nvSpPr>
        <p:spPr/>
      </p:sp>
      <p:sp>
        <p:nvSpPr>
          <p:cNvPr id="1048606" name="Notes Placeholder 2"/>
          <p:cNvSpPr>
            <a:spLocks noGrp="1"/>
          </p:cNvSpPr>
          <p:nvPr>
            <p:ph type="body" idx="1"/>
          </p:nvPr>
        </p:nvSpPr>
        <p:spPr/>
        <p:txBody>
          <a:bodyPr>
            <a:normAutofit/>
          </a:bodyPr>
          <a:lstStyle/>
          <a:p>
            <a:endParaRPr lang="en-IN" dirty="0"/>
          </a:p>
        </p:txBody>
      </p:sp>
      <p:sp>
        <p:nvSpPr>
          <p:cNvPr id="1048607" name="Slide Number Placeholder 3"/>
          <p:cNvSpPr>
            <a:spLocks noGrp="1"/>
          </p:cNvSpPr>
          <p:nvPr>
            <p:ph type="sldNum" sz="quarter" idx="10"/>
          </p:nvPr>
        </p:nvSpPr>
        <p:spPr/>
        <p:txBody>
          <a:bodyPr/>
          <a:lstStyle/>
          <a:p>
            <a:fld id="{22CADB33-1AA6-4DB5-BA02-E2CE3A3666A2}" type="slidenum">
              <a:rPr lang="en-IN" smtClean="0"/>
              <a:pPr/>
              <a:t>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Slide Image Placeholder 1"/>
          <p:cNvSpPr>
            <a:spLocks noGrp="1" noRot="1" noChangeAspect="1"/>
          </p:cNvSpPr>
          <p:nvPr>
            <p:ph type="sldImg"/>
          </p:nvPr>
        </p:nvSpPr>
        <p:spPr/>
      </p:sp>
      <p:sp>
        <p:nvSpPr>
          <p:cNvPr id="1048611" name="Notes Placeholder 2"/>
          <p:cNvSpPr>
            <a:spLocks noGrp="1"/>
          </p:cNvSpPr>
          <p:nvPr>
            <p:ph type="body" idx="1"/>
          </p:nvPr>
        </p:nvSpPr>
        <p:spPr/>
        <p:txBody>
          <a:bodyPr>
            <a:normAutofit/>
          </a:bodyPr>
          <a:lstStyle/>
          <a:p>
            <a:endParaRPr lang="en-IN" dirty="0"/>
          </a:p>
        </p:txBody>
      </p:sp>
      <p:sp>
        <p:nvSpPr>
          <p:cNvPr id="1048612" name="Slide Number Placeholder 3"/>
          <p:cNvSpPr>
            <a:spLocks noGrp="1"/>
          </p:cNvSpPr>
          <p:nvPr>
            <p:ph type="sldNum" sz="quarter" idx="10"/>
          </p:nvPr>
        </p:nvSpPr>
        <p:spPr/>
        <p:txBody>
          <a:bodyPr/>
          <a:lstStyle/>
          <a:p>
            <a:fld id="{22CADB33-1AA6-4DB5-BA02-E2CE3A3666A2}"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1048583" name="Date Placeholder 3"/>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584" name="Footer Placeholder 4"/>
          <p:cNvSpPr>
            <a:spLocks noGrp="1"/>
          </p:cNvSpPr>
          <p:nvPr>
            <p:ph type="ftr" sz="quarter" idx="11"/>
          </p:nvPr>
        </p:nvSpPr>
        <p:spPr/>
        <p:txBody>
          <a:bodyPr/>
          <a:lstStyle/>
          <a:p>
            <a:endParaRPr lang="en-IN"/>
          </a:p>
        </p:txBody>
      </p:sp>
      <p:sp>
        <p:nvSpPr>
          <p:cNvPr id="1048585" name="Slide Number Placeholder 5"/>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smtClean="0"/>
              <a:t>Click to edit Master title style</a:t>
            </a:r>
            <a:endParaRPr lang="en-IN"/>
          </a:p>
        </p:txBody>
      </p:sp>
      <p:sp>
        <p:nvSpPr>
          <p:cNvPr id="1048634"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35" name="Date Placeholder 3"/>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36" name="Footer Placeholder 4"/>
          <p:cNvSpPr>
            <a:spLocks noGrp="1"/>
          </p:cNvSpPr>
          <p:nvPr>
            <p:ph type="ftr" sz="quarter" idx="11"/>
          </p:nvPr>
        </p:nvSpPr>
        <p:spPr/>
        <p:txBody>
          <a:bodyPr/>
          <a:lstStyle/>
          <a:p>
            <a:endParaRPr lang="en-IN"/>
          </a:p>
        </p:txBody>
      </p:sp>
      <p:sp>
        <p:nvSpPr>
          <p:cNvPr id="1048637" name="Slide Number Placeholder 5"/>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7"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1048618"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19" name="Date Placeholder 3"/>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20" name="Footer Placeholder 4"/>
          <p:cNvSpPr>
            <a:spLocks noGrp="1"/>
          </p:cNvSpPr>
          <p:nvPr>
            <p:ph type="ftr" sz="quarter" idx="11"/>
          </p:nvPr>
        </p:nvSpPr>
        <p:spPr/>
        <p:txBody>
          <a:bodyPr/>
          <a:lstStyle/>
          <a:p>
            <a:endParaRPr lang="en-IN"/>
          </a:p>
        </p:txBody>
      </p:sp>
      <p:sp>
        <p:nvSpPr>
          <p:cNvPr id="1048621" name="Slide Number Placeholder 5"/>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2" name="Title 1"/>
          <p:cNvSpPr>
            <a:spLocks noGrp="1"/>
          </p:cNvSpPr>
          <p:nvPr>
            <p:ph type="title"/>
          </p:nvPr>
        </p:nvSpPr>
        <p:spPr/>
        <p:txBody>
          <a:bodyPr/>
          <a:lstStyle/>
          <a:p>
            <a:r>
              <a:rPr lang="en-US" smtClean="0"/>
              <a:t>Click to edit Master title style</a:t>
            </a:r>
            <a:endParaRPr lang="en-IN"/>
          </a:p>
        </p:txBody>
      </p:sp>
      <p:sp>
        <p:nvSpPr>
          <p:cNvPr id="104862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24" name="Date Placeholder 3"/>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25" name="Footer Placeholder 4"/>
          <p:cNvSpPr>
            <a:spLocks noGrp="1"/>
          </p:cNvSpPr>
          <p:nvPr>
            <p:ph type="ftr" sz="quarter" idx="11"/>
          </p:nvPr>
        </p:nvSpPr>
        <p:spPr/>
        <p:txBody>
          <a:bodyPr/>
          <a:lstStyle/>
          <a:p>
            <a:endParaRPr lang="en-IN" dirty="0"/>
          </a:p>
        </p:txBody>
      </p:sp>
      <p:sp>
        <p:nvSpPr>
          <p:cNvPr id="1048626" name="Slide Number Placeholder 5"/>
          <p:cNvSpPr>
            <a:spLocks noGrp="1"/>
          </p:cNvSpPr>
          <p:nvPr>
            <p:ph type="sldNum" sz="quarter" idx="12"/>
          </p:nvPr>
        </p:nvSpPr>
        <p:spPr/>
        <p:txBody>
          <a:bodyPr/>
          <a:lstStyle/>
          <a:p>
            <a:r>
              <a:rPr lang="en-IN" dirty="0" smtClean="0"/>
              <a:t>1</a:t>
            </a:r>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8"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1048639"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0" name="Date Placeholder 3"/>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41" name="Footer Placeholder 4"/>
          <p:cNvSpPr>
            <a:spLocks noGrp="1"/>
          </p:cNvSpPr>
          <p:nvPr>
            <p:ph type="ftr" sz="quarter" idx="11"/>
          </p:nvPr>
        </p:nvSpPr>
        <p:spPr/>
        <p:txBody>
          <a:bodyPr/>
          <a:lstStyle/>
          <a:p>
            <a:endParaRPr lang="en-IN"/>
          </a:p>
        </p:txBody>
      </p:sp>
      <p:sp>
        <p:nvSpPr>
          <p:cNvPr id="1048642" name="Slide Number Placeholder 5"/>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smtClean="0"/>
              <a:t>Click to edit Master title style</a:t>
            </a:r>
            <a:endParaRPr lang="en-IN"/>
          </a:p>
        </p:txBody>
      </p:sp>
      <p:sp>
        <p:nvSpPr>
          <p:cNvPr id="104864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4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46" name="Date Placeholder 4"/>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47" name="Footer Placeholder 5"/>
          <p:cNvSpPr>
            <a:spLocks noGrp="1"/>
          </p:cNvSpPr>
          <p:nvPr>
            <p:ph type="ftr" sz="quarter" idx="11"/>
          </p:nvPr>
        </p:nvSpPr>
        <p:spPr/>
        <p:txBody>
          <a:bodyPr/>
          <a:lstStyle/>
          <a:p>
            <a:endParaRPr lang="en-IN"/>
          </a:p>
        </p:txBody>
      </p:sp>
      <p:sp>
        <p:nvSpPr>
          <p:cNvPr id="1048648" name="Slide Number Placeholder 6"/>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9" name="Title 1"/>
          <p:cNvSpPr>
            <a:spLocks noGrp="1"/>
          </p:cNvSpPr>
          <p:nvPr>
            <p:ph type="title"/>
          </p:nvPr>
        </p:nvSpPr>
        <p:spPr/>
        <p:txBody>
          <a:bodyPr/>
          <a:lstStyle/>
          <a:p>
            <a:r>
              <a:rPr lang="en-US" smtClean="0"/>
              <a:t>Click to edit Master title style</a:t>
            </a:r>
            <a:endParaRPr lang="en-IN"/>
          </a:p>
        </p:txBody>
      </p:sp>
      <p:sp>
        <p:nvSpPr>
          <p:cNvPr id="1048650" name="Text Placeholder 2"/>
          <p:cNvSpPr>
            <a:spLocks noGrp="1"/>
          </p:cNvSpPr>
          <p:nvPr>
            <p:ph type="body" idx="1"/>
          </p:nvPr>
        </p:nvSpPr>
        <p:spPr>
          <a:xfrm>
            <a:off x="457200" y="1535113"/>
            <a:ext cx="4040188"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1"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52" name="Text Placeholder 4"/>
          <p:cNvSpPr>
            <a:spLocks noGrp="1"/>
          </p:cNvSpPr>
          <p:nvPr>
            <p:ph type="body" sz="quarter" idx="3"/>
          </p:nvPr>
        </p:nvSpPr>
        <p:spPr>
          <a:xfrm>
            <a:off x="4645025" y="1535113"/>
            <a:ext cx="4041775"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3"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54" name="Date Placeholder 6"/>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55" name="Footer Placeholder 7"/>
          <p:cNvSpPr>
            <a:spLocks noGrp="1"/>
          </p:cNvSpPr>
          <p:nvPr>
            <p:ph type="ftr" sz="quarter" idx="11"/>
          </p:nvPr>
        </p:nvSpPr>
        <p:spPr/>
        <p:txBody>
          <a:bodyPr/>
          <a:lstStyle/>
          <a:p>
            <a:endParaRPr lang="en-IN"/>
          </a:p>
        </p:txBody>
      </p:sp>
      <p:sp>
        <p:nvSpPr>
          <p:cNvPr id="1048656" name="Slide Number Placeholder 8"/>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smtClean="0"/>
              <a:t>Click to edit Master title style</a:t>
            </a:r>
            <a:endParaRPr lang="en-IN"/>
          </a:p>
        </p:txBody>
      </p:sp>
      <p:sp>
        <p:nvSpPr>
          <p:cNvPr id="1048614" name="Date Placeholder 2"/>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15" name="Footer Placeholder 3"/>
          <p:cNvSpPr>
            <a:spLocks noGrp="1"/>
          </p:cNvSpPr>
          <p:nvPr>
            <p:ph type="ftr" sz="quarter" idx="11"/>
          </p:nvPr>
        </p:nvSpPr>
        <p:spPr/>
        <p:txBody>
          <a:bodyPr/>
          <a:lstStyle/>
          <a:p>
            <a:endParaRPr lang="en-IN"/>
          </a:p>
        </p:txBody>
      </p:sp>
      <p:sp>
        <p:nvSpPr>
          <p:cNvPr id="1048616" name="Slide Number Placeholder 4"/>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7" name="Date Placeholder 1"/>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58" name="Footer Placeholder 2"/>
          <p:cNvSpPr>
            <a:spLocks noGrp="1"/>
          </p:cNvSpPr>
          <p:nvPr>
            <p:ph type="ftr" sz="quarter" idx="11"/>
          </p:nvPr>
        </p:nvSpPr>
        <p:spPr/>
        <p:txBody>
          <a:bodyPr/>
          <a:lstStyle/>
          <a:p>
            <a:endParaRPr lang="en-IN"/>
          </a:p>
        </p:txBody>
      </p:sp>
      <p:sp>
        <p:nvSpPr>
          <p:cNvPr id="1048659" name="Slide Number Placeholder 3"/>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0"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1048661"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62"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63" name="Date Placeholder 4"/>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64" name="Footer Placeholder 5"/>
          <p:cNvSpPr>
            <a:spLocks noGrp="1"/>
          </p:cNvSpPr>
          <p:nvPr>
            <p:ph type="ftr" sz="quarter" idx="11"/>
          </p:nvPr>
        </p:nvSpPr>
        <p:spPr/>
        <p:txBody>
          <a:bodyPr/>
          <a:lstStyle/>
          <a:p>
            <a:endParaRPr lang="en-IN"/>
          </a:p>
        </p:txBody>
      </p:sp>
      <p:sp>
        <p:nvSpPr>
          <p:cNvPr id="1048665" name="Slide Number Placeholder 6"/>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7"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1048628"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1048629"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0" name="Date Placeholder 4"/>
          <p:cNvSpPr>
            <a:spLocks noGrp="1"/>
          </p:cNvSpPr>
          <p:nvPr>
            <p:ph type="dt" sz="half" idx="10"/>
          </p:nvPr>
        </p:nvSpPr>
        <p:spPr/>
        <p:txBody>
          <a:bodyPr/>
          <a:lstStyle/>
          <a:p>
            <a:fld id="{A4F03201-FC48-43CC-8550-51063264B5C9}" type="datetimeFigureOut">
              <a:rPr lang="en-IN" smtClean="0"/>
              <a:pPr/>
              <a:t>30-04-2020</a:t>
            </a:fld>
            <a:endParaRPr lang="en-IN"/>
          </a:p>
        </p:txBody>
      </p:sp>
      <p:sp>
        <p:nvSpPr>
          <p:cNvPr id="1048631" name="Footer Placeholder 5"/>
          <p:cNvSpPr>
            <a:spLocks noGrp="1"/>
          </p:cNvSpPr>
          <p:nvPr>
            <p:ph type="ftr" sz="quarter" idx="11"/>
          </p:nvPr>
        </p:nvSpPr>
        <p:spPr/>
        <p:txBody>
          <a:bodyPr/>
          <a:lstStyle/>
          <a:p>
            <a:endParaRPr lang="en-IN"/>
          </a:p>
        </p:txBody>
      </p:sp>
      <p:sp>
        <p:nvSpPr>
          <p:cNvPr id="1048632" name="Slide Number Placeholder 6"/>
          <p:cNvSpPr>
            <a:spLocks noGrp="1"/>
          </p:cNvSpPr>
          <p:nvPr>
            <p:ph type="sldNum" sz="quarter" idx="12"/>
          </p:nvPr>
        </p:nvSpPr>
        <p:spPr/>
        <p:txBody>
          <a:bodyPr/>
          <a:lstStyle/>
          <a:p>
            <a:fld id="{D8D4751F-CCEC-4E12-BC01-3266B8A7C32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3"/>
          <p:cNvSpPr>
            <a:spLocks noGrp="1"/>
          </p:cNvSpPr>
          <p:nvPr>
            <p:ph type="dt" sz="half" idx="2"/>
          </p:nvPr>
        </p:nvSpPr>
        <p:spPr>
          <a:xfrm>
            <a:off x="539552"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N" dirty="0"/>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751F-CCEC-4E12-BC01-3266B8A7C32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gmail/" TargetMode="External"/><Relationship Id="rId2" Type="http://schemas.openxmlformats.org/officeDocument/2006/relationships/hyperlink" Target="https://blog.hubspot.com/marketing/how-to-create-a-youtube-chann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ogle.com/adsen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loggingexcel.com/how-to-start-a-blo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folinks.com/" TargetMode="External"/><Relationship Id="rId2" Type="http://schemas.openxmlformats.org/officeDocument/2006/relationships/hyperlink" Target="https://bloggingexcel.com/go/media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bloggingexcel.com/go/media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bloggingexcel.com/go/mediane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048682"/>
          <p:cNvSpPr>
            <a:spLocks noGrp="1"/>
          </p:cNvSpPr>
          <p:nvPr>
            <p:ph type="title"/>
          </p:nvPr>
        </p:nvSpPr>
        <p:spPr>
          <a:xfrm>
            <a:off x="685800" y="1333646"/>
            <a:ext cx="7772400" cy="4475757"/>
          </a:xfrm>
        </p:spPr>
        <p:txBody>
          <a:bodyPr>
            <a:normAutofit/>
          </a:bodyPr>
          <a:lstStyle/>
          <a:p>
            <a:pPr algn="ctr"/>
            <a:r>
              <a:rPr lang="en-US" sz="2400" dirty="0"/>
              <a:t>The Council of </a:t>
            </a:r>
            <a:r>
              <a:rPr lang="en-US" sz="2400" dirty="0" smtClean="0"/>
              <a:t>Education's </a:t>
            </a:r>
            <a:r>
              <a:rPr lang="en-US" sz="2400" dirty="0"/>
              <a:t/>
            </a:r>
            <a:br>
              <a:rPr lang="en-US" sz="2400" dirty="0"/>
            </a:br>
            <a:r>
              <a:rPr lang="en-US" sz="2400" dirty="0"/>
              <a:t>  </a:t>
            </a:r>
            <a:r>
              <a:rPr lang="en-US" sz="2800" dirty="0"/>
              <a:t>                        </a:t>
            </a:r>
            <a:br>
              <a:rPr lang="en-US" sz="2800" dirty="0"/>
            </a:br>
            <a:r>
              <a:rPr lang="en-US" sz="2800" dirty="0" err="1"/>
              <a:t>Deshbhakt</a:t>
            </a:r>
            <a:r>
              <a:rPr lang="en-US" sz="2800" dirty="0"/>
              <a:t> </a:t>
            </a:r>
            <a:r>
              <a:rPr lang="en-US" sz="2800" dirty="0" err="1"/>
              <a:t>Ratnappa</a:t>
            </a:r>
            <a:r>
              <a:rPr lang="en-US" sz="2800" dirty="0"/>
              <a:t> </a:t>
            </a:r>
            <a:r>
              <a:rPr lang="en-US" sz="2800" dirty="0" err="1"/>
              <a:t>Kumbhar</a:t>
            </a:r>
            <a:r>
              <a:rPr lang="en-US" sz="2800" dirty="0"/>
              <a:t> College Of Commerce, Kolhapur</a:t>
            </a:r>
            <a:br>
              <a:rPr lang="en-US" sz="2800" dirty="0"/>
            </a:br>
            <a:r>
              <a:rPr lang="en-US" sz="2800" dirty="0"/>
              <a:t/>
            </a:r>
            <a:br>
              <a:rPr lang="en-US" sz="2800" dirty="0"/>
            </a:br>
            <a:r>
              <a:rPr lang="en-US" sz="2400" dirty="0"/>
              <a:t>Department </a:t>
            </a:r>
            <a:r>
              <a:rPr lang="en-US" sz="2400"/>
              <a:t>Of </a:t>
            </a:r>
            <a:r>
              <a:rPr lang="en-US" sz="2400" smtClean="0"/>
              <a:t>English</a:t>
            </a:r>
            <a:r>
              <a:rPr lang="en-US" sz="2400" dirty="0"/>
              <a:t/>
            </a:r>
            <a:br>
              <a:rPr lang="en-US" sz="2400" dirty="0"/>
            </a:br>
            <a:r>
              <a:rPr lang="en-US" sz="2400" dirty="0"/>
              <a:t/>
            </a:r>
            <a:br>
              <a:rPr lang="en-US" sz="2400" dirty="0"/>
            </a:br>
            <a:r>
              <a:rPr lang="en-US" sz="2800" dirty="0"/>
              <a:t>Presentation on YouTube Vs blogging</a:t>
            </a:r>
            <a:r>
              <a:rPr lang="en-US" sz="2400" dirty="0"/>
              <a:t/>
            </a:r>
            <a:br>
              <a:rPr lang="en-US" sz="2400" dirty="0"/>
            </a:br>
            <a:r>
              <a:rPr lang="en-US" sz="2400" dirty="0"/>
              <a:t/>
            </a:r>
            <a:br>
              <a:rPr lang="en-US" sz="2400" dirty="0"/>
            </a:br>
            <a:r>
              <a:rPr lang="en-US" sz="2400" dirty="0" err="1"/>
              <a:t>Dr.Vrunda</a:t>
            </a:r>
            <a:r>
              <a:rPr lang="en-US" sz="2400" dirty="0"/>
              <a:t> V. </a:t>
            </a:r>
            <a:r>
              <a:rPr lang="en-US" sz="2400" dirty="0" err="1"/>
              <a:t>Lokhande</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ctrTitle"/>
          </p:nvPr>
        </p:nvSpPr>
        <p:spPr>
          <a:xfrm>
            <a:off x="611560" y="188640"/>
            <a:ext cx="7772400" cy="648071"/>
          </a:xfrm>
        </p:spPr>
        <p:txBody>
          <a:bodyPr>
            <a:normAutofit/>
          </a:bodyPr>
          <a:lstStyle/>
          <a:p>
            <a:r>
              <a:rPr lang="en-US" sz="2400" b="1" dirty="0" smtClean="0">
                <a:latin typeface="Arial" pitchFamily="34" charset="0"/>
                <a:cs typeface="Arial" pitchFamily="34" charset="0"/>
              </a:rPr>
              <a:t>YouTube Vs Blogging</a:t>
            </a:r>
            <a:endParaRPr lang="en-IN" sz="2400" b="1" dirty="0">
              <a:latin typeface="Arial" pitchFamily="34" charset="0"/>
              <a:cs typeface="Arial" pitchFamily="34" charset="0"/>
            </a:endParaRPr>
          </a:p>
        </p:txBody>
      </p:sp>
      <p:sp>
        <p:nvSpPr>
          <p:cNvPr id="1048609" name="Subtitle 2"/>
          <p:cNvSpPr>
            <a:spLocks noGrp="1"/>
          </p:cNvSpPr>
          <p:nvPr>
            <p:ph type="subTitle" idx="1"/>
          </p:nvPr>
        </p:nvSpPr>
        <p:spPr>
          <a:xfrm>
            <a:off x="323528" y="764704"/>
            <a:ext cx="8424936" cy="5544616"/>
          </a:xfrm>
        </p:spPr>
        <p:txBody>
          <a:bodyPr>
            <a:normAutofit/>
          </a:bodyPr>
          <a:lstStyle/>
          <a:p>
            <a:pPr algn="l"/>
            <a:r>
              <a:rPr lang="en-IN" sz="2600" dirty="0"/>
              <a:t> </a:t>
            </a:r>
            <a:r>
              <a:rPr lang="en-IN" sz="2600" dirty="0" smtClean="0"/>
              <a:t>              </a:t>
            </a:r>
            <a:r>
              <a:rPr lang="en-IN" sz="2000" b="1" dirty="0" smtClean="0">
                <a:latin typeface="Arial" pitchFamily="34" charset="0"/>
                <a:cs typeface="Arial" pitchFamily="34" charset="0"/>
              </a:rPr>
              <a:t>  </a:t>
            </a:r>
            <a:r>
              <a:rPr lang="en-IN" sz="2000" b="1" dirty="0" smtClean="0">
                <a:solidFill>
                  <a:schemeClr val="tx1"/>
                </a:solidFill>
                <a:latin typeface="Arial" pitchFamily="34" charset="0"/>
                <a:cs typeface="Arial" pitchFamily="34" charset="0"/>
              </a:rPr>
              <a:t>Differences </a:t>
            </a:r>
            <a:r>
              <a:rPr lang="en-IN" sz="2000" b="1" dirty="0">
                <a:solidFill>
                  <a:schemeClr val="tx1"/>
                </a:solidFill>
                <a:latin typeface="Arial" pitchFamily="34" charset="0"/>
                <a:cs typeface="Arial" pitchFamily="34" charset="0"/>
              </a:rPr>
              <a:t>between Blogging </a:t>
            </a:r>
            <a:r>
              <a:rPr lang="en-IN" sz="2000" b="1" dirty="0" err="1">
                <a:solidFill>
                  <a:schemeClr val="tx1"/>
                </a:solidFill>
                <a:latin typeface="Arial" pitchFamily="34" charset="0"/>
                <a:cs typeface="Arial" pitchFamily="34" charset="0"/>
              </a:rPr>
              <a:t>vs</a:t>
            </a:r>
            <a:r>
              <a:rPr lang="en-IN" sz="2000" b="1" dirty="0">
                <a:solidFill>
                  <a:schemeClr val="tx1"/>
                </a:solidFill>
                <a:latin typeface="Arial" pitchFamily="34" charset="0"/>
                <a:cs typeface="Arial" pitchFamily="34" charset="0"/>
              </a:rPr>
              <a:t> YouTube:</a:t>
            </a:r>
          </a:p>
          <a:p>
            <a:pPr algn="l">
              <a:spcAft>
                <a:spcPts val="600"/>
              </a:spcAft>
            </a:pPr>
            <a:endParaRPr lang="en-IN" sz="2000" dirty="0" smtClean="0">
              <a:latin typeface="Arial" pitchFamily="34" charset="0"/>
              <a:cs typeface="Arial" pitchFamily="34" charset="0"/>
            </a:endParaRPr>
          </a:p>
          <a:p>
            <a:pPr algn="l">
              <a:spcAft>
                <a:spcPts val="600"/>
              </a:spcAft>
            </a:pPr>
            <a:r>
              <a:rPr lang="en-IN" sz="2000" dirty="0" smtClean="0">
                <a:latin typeface="Arial" pitchFamily="34" charset="0"/>
                <a:cs typeface="Arial" pitchFamily="34" charset="0"/>
              </a:rPr>
              <a:t/>
            </a:r>
            <a:br>
              <a:rPr lang="en-IN" sz="2000" dirty="0" smtClean="0">
                <a:latin typeface="Arial" pitchFamily="34" charset="0"/>
                <a:cs typeface="Arial" pitchFamily="34" charset="0"/>
              </a:rPr>
            </a:br>
            <a:endParaRPr lang="en-IN" sz="2000" dirty="0">
              <a:latin typeface="Arial" pitchFamily="34" charset="0"/>
              <a:cs typeface="Arial" pitchFamily="34" charset="0"/>
            </a:endParaRPr>
          </a:p>
        </p:txBody>
      </p:sp>
      <p:graphicFrame>
        <p:nvGraphicFramePr>
          <p:cNvPr id="4194307" name="Table 3"/>
          <p:cNvGraphicFramePr>
            <a:graphicFrameLocks noGrp="1"/>
          </p:cNvGraphicFramePr>
          <p:nvPr/>
        </p:nvGraphicFramePr>
        <p:xfrm>
          <a:off x="611560" y="1412776"/>
          <a:ext cx="7776864" cy="1839652"/>
        </p:xfrm>
        <a:graphic>
          <a:graphicData uri="http://schemas.openxmlformats.org/drawingml/2006/table">
            <a:tbl>
              <a:tblPr firstRow="1" bandRow="1">
                <a:tableStyleId>{7DF18680-E054-41AD-8BC1-D1AEF772440D}</a:tableStyleId>
              </a:tblPr>
              <a:tblGrid>
                <a:gridCol w="3888432"/>
                <a:gridCol w="3888432"/>
              </a:tblGrid>
              <a:tr h="468052">
                <a:tc>
                  <a:txBody>
                    <a:bodyPr/>
                    <a:lstStyle/>
                    <a:p>
                      <a:pPr algn="l"/>
                      <a:r>
                        <a:rPr lang="en-IN" sz="2000" b="1" u="sng" dirty="0">
                          <a:latin typeface="Arial" pitchFamily="34" charset="0"/>
                          <a:cs typeface="Arial" pitchFamily="34" charset="0"/>
                        </a:rPr>
                        <a:t>YouTube:</a:t>
                      </a:r>
                      <a:endParaRPr lang="en-IN" sz="2000" b="0" dirty="0">
                        <a:latin typeface="Arial" pitchFamily="34" charset="0"/>
                        <a:cs typeface="Arial" pitchFamily="34" charset="0"/>
                      </a:endParaRPr>
                    </a:p>
                  </a:txBody>
                  <a:tcPr marL="76200" marR="76200" marT="76200" marB="76200" anchor="ctr"/>
                </a:tc>
                <a:tc>
                  <a:txBody>
                    <a:bodyPr/>
                    <a:lstStyle/>
                    <a:p>
                      <a:pPr algn="l"/>
                      <a:r>
                        <a:rPr lang="en-IN" sz="2000" b="1" u="sng">
                          <a:latin typeface="Arial" pitchFamily="34" charset="0"/>
                          <a:cs typeface="Arial" pitchFamily="34" charset="0"/>
                        </a:rPr>
                        <a:t>Blogging:</a:t>
                      </a:r>
                      <a:endParaRPr lang="en-IN" sz="2000" b="0">
                        <a:latin typeface="Arial" pitchFamily="34" charset="0"/>
                        <a:cs typeface="Arial" pitchFamily="34" charset="0"/>
                      </a:endParaRPr>
                    </a:p>
                  </a:txBody>
                  <a:tcPr marL="76200" marR="76200" marT="76200" marB="76200" anchor="ctr"/>
                </a:tc>
              </a:tr>
              <a:tr h="468052">
                <a:tc>
                  <a:txBody>
                    <a:bodyPr/>
                    <a:lstStyle/>
                    <a:p>
                      <a:pPr algn="l"/>
                      <a:r>
                        <a:rPr lang="en-IN" sz="2000" b="0">
                          <a:latin typeface="Arial" pitchFamily="34" charset="0"/>
                          <a:cs typeface="Arial" pitchFamily="34" charset="0"/>
                        </a:rPr>
                        <a:t>Here you can show the utility of your products practically. This is a good strategy to build customers.</a:t>
                      </a:r>
                    </a:p>
                  </a:txBody>
                  <a:tcPr marL="76200" marR="76200" marT="76200" marB="76200" anchor="ctr"/>
                </a:tc>
                <a:tc>
                  <a:txBody>
                    <a:bodyPr/>
                    <a:lstStyle/>
                    <a:p>
                      <a:pPr algn="l"/>
                      <a:r>
                        <a:rPr lang="en-IN" sz="2000" b="0" dirty="0">
                          <a:latin typeface="Arial" pitchFamily="34" charset="0"/>
                          <a:cs typeface="Arial" pitchFamily="34" charset="0"/>
                        </a:rPr>
                        <a:t>Using the blog it is a bit difficult.</a:t>
                      </a:r>
                    </a:p>
                  </a:txBody>
                  <a:tcPr marL="76200" marR="76200" marT="76200" marB="7620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52936"/>
            <a:ext cx="8229600" cy="1143000"/>
          </a:xfrm>
        </p:spPr>
        <p:txBody>
          <a:bodyPr>
            <a:normAutofit/>
          </a:bodyPr>
          <a:lstStyle/>
          <a:p>
            <a:r>
              <a:rPr lang="en-US" b="1" dirty="0" smtClean="0">
                <a:latin typeface="Arial" pitchFamily="34" charset="0"/>
                <a:cs typeface="Arial" pitchFamily="34" charset="0"/>
              </a:rPr>
              <a:t>Thank You</a:t>
            </a:r>
            <a:endParaRPr lang="en-IN"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048680"/>
          <p:cNvSpPr>
            <a:spLocks noGrp="1"/>
          </p:cNvSpPr>
          <p:nvPr>
            <p:ph type="title"/>
          </p:nvPr>
        </p:nvSpPr>
        <p:spPr>
          <a:xfrm>
            <a:off x="457200" y="0"/>
            <a:ext cx="8229600" cy="1143000"/>
          </a:xfrm>
        </p:spPr>
        <p:txBody>
          <a:bodyPr/>
          <a:lstStyle/>
          <a:p>
            <a:r>
              <a:rPr lang="en-US" sz="2400" b="1" dirty="0" smtClean="0">
                <a:latin typeface="Arial" pitchFamily="34" charset="0"/>
                <a:cs typeface="Arial" pitchFamily="34" charset="0"/>
              </a:rPr>
              <a:t>YouTube Vs Blogging</a:t>
            </a:r>
            <a:endParaRPr lang="en-US"/>
          </a:p>
        </p:txBody>
      </p:sp>
      <p:sp>
        <p:nvSpPr>
          <p:cNvPr id="1048682" name="Content Placeholder 1048681"/>
          <p:cNvSpPr>
            <a:spLocks noGrp="1"/>
          </p:cNvSpPr>
          <p:nvPr>
            <p:ph idx="1"/>
          </p:nvPr>
        </p:nvSpPr>
        <p:spPr>
          <a:xfrm>
            <a:off x="457200" y="571500"/>
            <a:ext cx="8229600" cy="5950356"/>
          </a:xfrm>
        </p:spPr>
        <p:txBody>
          <a:bodyPr>
            <a:noAutofit/>
          </a:bodyPr>
          <a:lstStyle/>
          <a:p>
            <a:pPr marL="0" indent="0" algn="l">
              <a:lnSpc>
                <a:spcPct val="120000"/>
              </a:lnSpc>
              <a:spcAft>
                <a:spcPts val="600"/>
              </a:spcAft>
              <a:buNone/>
            </a:pPr>
            <a:r>
              <a:rPr lang="en-IN" sz="2000" dirty="0" smtClean="0"/>
              <a:t/>
            </a:r>
            <a:br>
              <a:rPr lang="en-IN" sz="2000" dirty="0" smtClean="0"/>
            </a:br>
            <a:r>
              <a:rPr lang="en-IN" sz="2000" dirty="0" smtClean="0">
                <a:latin typeface="Arial" pitchFamily="34" charset="0"/>
                <a:cs typeface="Arial" pitchFamily="34" charset="0"/>
              </a:rPr>
              <a:t>                                         </a:t>
            </a:r>
            <a:r>
              <a:rPr lang="en-IN" sz="2000" b="1" dirty="0" smtClean="0">
                <a:latin typeface="Arial" pitchFamily="34" charset="0"/>
                <a:cs typeface="Arial" pitchFamily="34" charset="0"/>
              </a:rPr>
              <a:t>What </a:t>
            </a:r>
            <a:r>
              <a:rPr lang="en-IN" sz="2000" b="1" dirty="0" smtClean="0">
                <a:latin typeface="Arial" pitchFamily="34" charset="0"/>
                <a:cs typeface="Arial" pitchFamily="34" charset="0"/>
              </a:rPr>
              <a:t>is YouTube?</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YouTube is a leading video-sharing platform from Google, in which you can   upload any type of videos (except some taboo contents) and view them from any corner of the world.</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Probably you will not know that about </a:t>
            </a:r>
            <a:r>
              <a:rPr lang="en-IN" sz="2000" b="1" dirty="0" smtClean="0">
                <a:latin typeface="Arial" pitchFamily="34" charset="0"/>
                <a:cs typeface="Arial" pitchFamily="34" charset="0"/>
              </a:rPr>
              <a:t>5 billion</a:t>
            </a:r>
            <a:r>
              <a:rPr lang="en-IN" sz="2000" dirty="0" smtClean="0">
                <a:latin typeface="Arial" pitchFamily="34" charset="0"/>
                <a:cs typeface="Arial" pitchFamily="34" charset="0"/>
              </a:rPr>
              <a:t> videos are watched daily on YouTube, from which it gets more than </a:t>
            </a:r>
            <a:r>
              <a:rPr lang="en-IN" sz="2000" b="1" dirty="0" smtClean="0">
                <a:latin typeface="Arial" pitchFamily="34" charset="0"/>
                <a:cs typeface="Arial" pitchFamily="34" charset="0"/>
              </a:rPr>
              <a:t>3 million</a:t>
            </a:r>
            <a:r>
              <a:rPr lang="en-IN" sz="2000" dirty="0" smtClean="0">
                <a:latin typeface="Arial" pitchFamily="34" charset="0"/>
                <a:cs typeface="Arial" pitchFamily="34" charset="0"/>
              </a:rPr>
              <a:t> visitors per day.</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Shocked</a:t>
            </a:r>
            <a:r>
              <a:rPr lang="en-IN" sz="2000" dirty="0">
                <a:latin typeface="Arial" pitchFamily="34" charset="0"/>
                <a:cs typeface="Arial" pitchFamily="34" charset="0"/>
              </a:rPr>
              <a:t>! But it is a fact.</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Now </a:t>
            </a:r>
            <a:r>
              <a:rPr lang="en-IN" sz="2000" dirty="0">
                <a:latin typeface="Arial" pitchFamily="34" charset="0"/>
                <a:cs typeface="Arial" pitchFamily="34" charset="0"/>
              </a:rPr>
              <a:t>you can get an idea of ​​how much money you can earn from here.</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For uploading videos on it, you must have a YouTube Channel. You can easily </a:t>
            </a:r>
            <a:r>
              <a:rPr lang="en-IN" sz="2000" u="sng" dirty="0" smtClean="0">
                <a:latin typeface="Arial" pitchFamily="34" charset="0"/>
                <a:cs typeface="Arial" pitchFamily="34" charset="0"/>
                <a:hlinkClick r:id="rId2"/>
              </a:rPr>
              <a:t>create your own YouTube Channel</a:t>
            </a:r>
            <a:r>
              <a:rPr lang="en-IN" sz="2000" dirty="0" smtClean="0">
                <a:latin typeface="Arial" pitchFamily="34" charset="0"/>
                <a:cs typeface="Arial" pitchFamily="34" charset="0"/>
              </a:rPr>
              <a:t> in just 5 minutes. For this, you need only a </a:t>
            </a:r>
            <a:r>
              <a:rPr lang="en-IN" sz="2000" u="sng" dirty="0" smtClean="0">
                <a:latin typeface="Arial" pitchFamily="34" charset="0"/>
                <a:cs typeface="Arial" pitchFamily="34" charset="0"/>
                <a:hlinkClick r:id="rId3"/>
              </a:rPr>
              <a:t>Gmail</a:t>
            </a:r>
            <a:r>
              <a:rPr lang="en-IN" sz="2000" dirty="0" smtClean="0">
                <a:latin typeface="Arial" pitchFamily="34" charset="0"/>
                <a:cs typeface="Arial" pitchFamily="34" charset="0"/>
              </a:rPr>
              <a:t> account.</a:t>
            </a:r>
            <a:r>
              <a:rPr lang="en-IN" sz="2000" dirty="0"/>
              <a:t/>
            </a:r>
            <a:br>
              <a:rPr lang="en-IN" sz="2000" dirty="0"/>
            </a:br>
            <a:r>
              <a:rPr lang="en-IN" sz="2000" dirty="0" smtClean="0"/>
              <a:t/>
            </a:r>
            <a:br>
              <a:rPr lang="en-IN" sz="2000" dirty="0" smtClean="0"/>
            </a:br>
            <a:endParaRPr lang="en-IN"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85"/>
          <p:cNvSpPr>
            <a:spLocks noGrp="1"/>
          </p:cNvSpPr>
          <p:nvPr>
            <p:ph type="title"/>
          </p:nvPr>
        </p:nvSpPr>
        <p:spPr>
          <a:xfrm>
            <a:off x="457200" y="0"/>
            <a:ext cx="8229600" cy="1143000"/>
          </a:xfrm>
        </p:spPr>
        <p:txBody>
          <a:bodyPr/>
          <a:lstStyle/>
          <a:p>
            <a:r>
              <a:rPr lang="en-US" sz="2400" b="1" dirty="0" smtClean="0">
                <a:latin typeface="Arial" pitchFamily="34" charset="0"/>
                <a:cs typeface="Arial" pitchFamily="34" charset="0"/>
              </a:rPr>
              <a:t>YouTube Vs Blogging</a:t>
            </a:r>
            <a:endParaRPr lang="en-US"/>
          </a:p>
        </p:txBody>
      </p:sp>
      <p:sp>
        <p:nvSpPr>
          <p:cNvPr id="1048688" name="Content Placeholder 1048687"/>
          <p:cNvSpPr>
            <a:spLocks noGrp="1"/>
          </p:cNvSpPr>
          <p:nvPr>
            <p:ph idx="1"/>
          </p:nvPr>
        </p:nvSpPr>
        <p:spPr>
          <a:xfrm>
            <a:off x="457200" y="907644"/>
            <a:ext cx="8229600" cy="5950356"/>
          </a:xfrm>
        </p:spPr>
        <p:txBody>
          <a:bodyPr>
            <a:noAutofit/>
          </a:bodyPr>
          <a:lstStyle/>
          <a:p>
            <a:pPr marL="0" indent="0" algn="l">
              <a:lnSpc>
                <a:spcPct val="120000"/>
              </a:lnSpc>
              <a:spcAft>
                <a:spcPts val="600"/>
              </a:spcAft>
              <a:buNone/>
            </a:pPr>
            <a:r>
              <a:rPr lang="en-IN" sz="2000" dirty="0" smtClean="0">
                <a:latin typeface="Arial" pitchFamily="34" charset="0"/>
                <a:cs typeface="Arial" pitchFamily="34" charset="0"/>
              </a:rPr>
              <a:t>            </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YouTube: As a Way to Earn </a:t>
            </a:r>
            <a:r>
              <a:rPr lang="en-IN" sz="2000" b="1" dirty="0" smtClean="0">
                <a:latin typeface="Arial" pitchFamily="34" charset="0"/>
                <a:cs typeface="Arial" pitchFamily="34" charset="0"/>
              </a:rPr>
              <a:t>Money</a:t>
            </a:r>
            <a:endParaRPr lang="en-IN" sz="2000" b="1" dirty="0" smtClean="0">
              <a:latin typeface="Arial" pitchFamily="34" charset="0"/>
              <a:cs typeface="Arial" pitchFamily="34" charset="0"/>
            </a:endParaRPr>
          </a:p>
          <a:p>
            <a:pPr algn="l">
              <a:lnSpc>
                <a:spcPct val="120000"/>
              </a:lnSpc>
              <a:spcAft>
                <a:spcPts val="600"/>
              </a:spcAft>
              <a:buFont typeface="Arial" pitchFamily="34" charset="0"/>
              <a:buChar char="•"/>
            </a:pPr>
            <a:r>
              <a:rPr lang="en-IN" sz="2000" dirty="0" smtClean="0">
                <a:latin typeface="Arial" pitchFamily="34" charset="0"/>
                <a:cs typeface="Arial" pitchFamily="34" charset="0"/>
              </a:rPr>
              <a:t> On YouTube not only you can upload and share your videos but also this platform gives you the opportunity to monetize your videos by placing ads.</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Whenever anyone clicks on ads while watching your video, you will get some money.</a:t>
            </a:r>
          </a:p>
          <a:p>
            <a:pPr algn="l">
              <a:lnSpc>
                <a:spcPct val="120000"/>
              </a:lnSpc>
              <a:spcAft>
                <a:spcPts val="600"/>
              </a:spcAft>
              <a:buFont typeface="Arial" pitchFamily="34" charset="0"/>
              <a:buChar char="•"/>
            </a:pPr>
            <a:r>
              <a:rPr lang="en-IN" sz="2000" dirty="0" smtClean="0">
                <a:latin typeface="Arial" pitchFamily="34" charset="0"/>
                <a:cs typeface="Arial" pitchFamily="34" charset="0"/>
              </a:rPr>
              <a:t> </a:t>
            </a:r>
            <a:r>
              <a:rPr lang="en-IN" sz="2000" dirty="0" smtClean="0">
                <a:latin typeface="Arial" pitchFamily="34" charset="0"/>
                <a:cs typeface="Arial" pitchFamily="34" charset="0"/>
              </a:rPr>
              <a:t>YouTube is one of the best and easiest way to earn money online. </a:t>
            </a:r>
            <a:endParaRPr lang="en-IN" sz="2000" b="1" dirty="0" smtClean="0">
              <a:latin typeface="Arial" pitchFamily="34" charset="0"/>
              <a:cs typeface="Arial" pitchFamily="34" charset="0"/>
            </a:endParaRPr>
          </a:p>
          <a:p>
            <a:pPr>
              <a:lnSpc>
                <a:spcPct val="120000"/>
              </a:lnSpc>
            </a:pPr>
            <a:r>
              <a:rPr lang="en-IN" sz="2000" dirty="0" smtClean="0">
                <a:latin typeface="Arial" pitchFamily="34" charset="0"/>
                <a:cs typeface="Arial" pitchFamily="34" charset="0"/>
              </a:rPr>
              <a:t> The </a:t>
            </a:r>
            <a:r>
              <a:rPr lang="en-IN" sz="2000" dirty="0">
                <a:latin typeface="Arial" pitchFamily="34" charset="0"/>
                <a:cs typeface="Arial" pitchFamily="34" charset="0"/>
              </a:rPr>
              <a:t>most prominent means of making money from YouTube channel is </a:t>
            </a:r>
            <a:r>
              <a:rPr lang="en-IN" sz="2000" u="sng" dirty="0">
                <a:latin typeface="Arial" pitchFamily="34" charset="0"/>
                <a:cs typeface="Arial" pitchFamily="34" charset="0"/>
                <a:hlinkClick r:id="rId2"/>
              </a:rPr>
              <a:t>AdSense</a:t>
            </a:r>
            <a:r>
              <a:rPr lang="en-IN" sz="2000" dirty="0">
                <a:latin typeface="Arial" pitchFamily="34" charset="0"/>
                <a:cs typeface="Arial" pitchFamily="34" charset="0"/>
              </a:rPr>
              <a:t>. Apart from</a:t>
            </a:r>
            <a:r>
              <a:rPr lang="en-US" sz="2000" dirty="0">
                <a:latin typeface="Arial" pitchFamily="34" charset="0"/>
                <a:cs typeface="Arial" pitchFamily="34" charset="0"/>
              </a:rPr>
              <a:t> thi</a:t>
            </a:r>
            <a:r>
              <a:rPr lang="en-IN" sz="2000" dirty="0">
                <a:latin typeface="Arial" pitchFamily="34" charset="0"/>
                <a:cs typeface="Arial" pitchFamily="34" charset="0"/>
              </a:rPr>
              <a:t>s, you can earn good money from many other </a:t>
            </a:r>
            <a:r>
              <a:rPr lang="en-IN" sz="2000" dirty="0" smtClean="0">
                <a:latin typeface="Arial" pitchFamily="34" charset="0"/>
                <a:cs typeface="Arial" pitchFamily="34" charset="0"/>
              </a:rPr>
              <a:t>methods </a:t>
            </a:r>
            <a:r>
              <a:rPr lang="en-IN" sz="2000" dirty="0">
                <a:latin typeface="Arial" pitchFamily="34" charset="0"/>
                <a:cs typeface="Arial" pitchFamily="34" charset="0"/>
              </a:rPr>
              <a:t>such </a:t>
            </a:r>
            <a:r>
              <a:rPr lang="en-IN" sz="2000" dirty="0" smtClean="0">
                <a:latin typeface="Arial" pitchFamily="34" charset="0"/>
                <a:cs typeface="Arial" pitchFamily="34" charset="0"/>
              </a:rPr>
              <a:t>as-</a:t>
            </a:r>
            <a:r>
              <a:rPr lang="en-US" sz="2000" dirty="0" smtClean="0">
                <a:latin typeface="Arial" pitchFamily="34" charset="0"/>
                <a:cs typeface="Arial" pitchFamily="34" charset="0"/>
              </a:rPr>
              <a:t>Ad</a:t>
            </a:r>
            <a:r>
              <a:rPr lang="en-IN" sz="2000" dirty="0" smtClean="0">
                <a:latin typeface="Arial" pitchFamily="34" charset="0"/>
                <a:cs typeface="Arial" pitchFamily="34" charset="0"/>
              </a:rPr>
              <a:t>Sense</a:t>
            </a:r>
            <a:r>
              <a:rPr lang="en-US" sz="2000" dirty="0" smtClean="0">
                <a:latin typeface="Arial" pitchFamily="34" charset="0"/>
                <a:cs typeface="Arial" pitchFamily="34" charset="0"/>
              </a:rPr>
              <a:t>, </a:t>
            </a:r>
            <a:r>
              <a:rPr lang="en-IN" sz="2000" dirty="0" smtClean="0">
                <a:latin typeface="Arial" pitchFamily="34" charset="0"/>
                <a:cs typeface="Arial" pitchFamily="34" charset="0"/>
              </a:rPr>
              <a:t>Sponsorship, </a:t>
            </a:r>
            <a:r>
              <a:rPr lang="en-IN" sz="2000" dirty="0" smtClean="0">
                <a:latin typeface="Arial" pitchFamily="34" charset="0"/>
                <a:cs typeface="Arial" pitchFamily="34" charset="0"/>
              </a:rPr>
              <a:t>Affiliate </a:t>
            </a:r>
            <a:r>
              <a:rPr lang="en-IN" sz="2000" dirty="0">
                <a:latin typeface="Arial" pitchFamily="34" charset="0"/>
                <a:cs typeface="Arial" pitchFamily="34" charset="0"/>
              </a:rPr>
              <a:t>Marketing, etc.</a:t>
            </a:r>
            <a:r>
              <a:rPr lang="en-IN" sz="2000" dirty="0" smtClean="0"/>
              <a:t/>
            </a:r>
            <a:br>
              <a:rPr lang="en-IN" sz="2000" dirty="0" smtClean="0"/>
            </a:br>
            <a:endParaRPr lang="en-IN" sz="2000" dirty="0">
              <a:latin typeface="Arial" pitchFamily="34" charset="0"/>
              <a:cs typeface="Arial" pitchFamily="34" charset="0"/>
            </a:endParaRPr>
          </a:p>
          <a:p>
            <a:pPr marL="0" indent="0" algn="l">
              <a:lnSpc>
                <a:spcPct val="120000"/>
              </a:lnSpc>
              <a:spcAft>
                <a:spcPts val="600"/>
              </a:spcAft>
              <a:buNone/>
            </a:pPr>
            <a:endParaRPr lang="en-IN"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85"/>
          <p:cNvSpPr>
            <a:spLocks noGrp="1"/>
          </p:cNvSpPr>
          <p:nvPr>
            <p:ph type="title"/>
          </p:nvPr>
        </p:nvSpPr>
        <p:spPr>
          <a:xfrm>
            <a:off x="457200" y="0"/>
            <a:ext cx="8229600" cy="1143000"/>
          </a:xfrm>
        </p:spPr>
        <p:txBody>
          <a:bodyPr/>
          <a:lstStyle/>
          <a:p>
            <a:r>
              <a:rPr lang="en-US" sz="2400" b="1" dirty="0" smtClean="0">
                <a:latin typeface="Arial" pitchFamily="34" charset="0"/>
                <a:cs typeface="Arial" pitchFamily="34" charset="0"/>
              </a:rPr>
              <a:t>YouTube Vs Blogging</a:t>
            </a:r>
            <a:endParaRPr lang="en-US"/>
          </a:p>
        </p:txBody>
      </p:sp>
      <p:sp>
        <p:nvSpPr>
          <p:cNvPr id="1048688" name="Content Placeholder 1048687"/>
          <p:cNvSpPr>
            <a:spLocks noGrp="1"/>
          </p:cNvSpPr>
          <p:nvPr>
            <p:ph idx="1"/>
          </p:nvPr>
        </p:nvSpPr>
        <p:spPr>
          <a:xfrm>
            <a:off x="457200" y="907644"/>
            <a:ext cx="8229600" cy="5950356"/>
          </a:xfrm>
        </p:spPr>
        <p:txBody>
          <a:bodyPr>
            <a:noAutofit/>
          </a:bodyPr>
          <a:lstStyle/>
          <a:p>
            <a:pPr>
              <a:lnSpc>
                <a:spcPct val="110000"/>
              </a:lnSpc>
              <a:buNone/>
            </a:pPr>
            <a:r>
              <a:rPr lang="en-IN" sz="2000" dirty="0" smtClean="0">
                <a:latin typeface="Arial" pitchFamily="34" charset="0"/>
                <a:cs typeface="Arial" pitchFamily="34" charset="0"/>
              </a:rPr>
              <a:t>                                        </a:t>
            </a:r>
            <a:r>
              <a:rPr lang="en-IN" sz="2000" b="1" dirty="0" smtClean="0">
                <a:latin typeface="Arial" pitchFamily="34" charset="0"/>
                <a:cs typeface="Arial" pitchFamily="34" charset="0"/>
              </a:rPr>
              <a:t>What is Blogging?</a:t>
            </a:r>
          </a:p>
          <a:p>
            <a:pPr>
              <a:lnSpc>
                <a:spcPct val="120000"/>
              </a:lnSpc>
              <a:spcAft>
                <a:spcPts val="600"/>
              </a:spcAft>
            </a:pPr>
            <a:r>
              <a:rPr lang="en-IN" sz="2000" dirty="0" smtClean="0">
                <a:latin typeface="Arial" pitchFamily="34" charset="0"/>
                <a:cs typeface="Arial" pitchFamily="34" charset="0"/>
              </a:rPr>
              <a:t> </a:t>
            </a:r>
            <a:r>
              <a:rPr lang="en-IN" sz="2000" dirty="0" smtClean="0">
                <a:latin typeface="Arial" pitchFamily="34" charset="0"/>
                <a:cs typeface="Arial" pitchFamily="34" charset="0"/>
              </a:rPr>
              <a:t>Blogging is a way of sharing knowledge and opinion just like YouTube. The only difference is that here you share your knowledge and messages in written form.</a:t>
            </a:r>
          </a:p>
          <a:p>
            <a:pPr>
              <a:lnSpc>
                <a:spcPct val="120000"/>
              </a:lnSpc>
              <a:spcAft>
                <a:spcPts val="600"/>
              </a:spcAft>
            </a:pPr>
            <a:r>
              <a:rPr lang="en-IN" sz="2000" dirty="0" smtClean="0">
                <a:latin typeface="Arial" pitchFamily="34" charset="0"/>
                <a:cs typeface="Arial" pitchFamily="34" charset="0"/>
              </a:rPr>
              <a:t> Through blogging you can share many types of information, you can also sell your physical and downloadable products as well. It means you can do everything you imagine with your blog.</a:t>
            </a:r>
          </a:p>
          <a:p>
            <a:pPr>
              <a:lnSpc>
                <a:spcPct val="120000"/>
              </a:lnSpc>
              <a:spcAft>
                <a:spcPts val="600"/>
              </a:spcAft>
            </a:pPr>
            <a:r>
              <a:rPr lang="en-IN" sz="2000" dirty="0" smtClean="0">
                <a:latin typeface="Arial" pitchFamily="34" charset="0"/>
                <a:cs typeface="Arial" pitchFamily="34" charset="0"/>
              </a:rPr>
              <a:t>  People are still confused that creating a blog is a very complex task, but now it is not so. You can easily </a:t>
            </a:r>
            <a:r>
              <a:rPr lang="en-IN" sz="2000" dirty="0" smtClean="0">
                <a:latin typeface="Arial" pitchFamily="34" charset="0"/>
                <a:cs typeface="Arial" pitchFamily="34" charset="0"/>
                <a:hlinkClick r:id="rId2"/>
              </a:rPr>
              <a:t>create a beautiful blog within 15 minutes</a:t>
            </a:r>
            <a:r>
              <a:rPr lang="en-IN" sz="2000" dirty="0" smtClean="0">
                <a:latin typeface="Arial" pitchFamily="34" charset="0"/>
                <a:cs typeface="Arial" pitchFamily="34" charset="0"/>
              </a:rPr>
              <a:t>.</a:t>
            </a:r>
          </a:p>
          <a:p>
            <a:pPr marL="0" indent="0" algn="l">
              <a:lnSpc>
                <a:spcPct val="120000"/>
              </a:lnSpc>
              <a:spcAft>
                <a:spcPts val="600"/>
              </a:spcAft>
              <a:buNone/>
            </a:pPr>
            <a:endParaRPr lang="en-IN"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85"/>
          <p:cNvSpPr>
            <a:spLocks noGrp="1"/>
          </p:cNvSpPr>
          <p:nvPr>
            <p:ph type="title"/>
          </p:nvPr>
        </p:nvSpPr>
        <p:spPr>
          <a:xfrm>
            <a:off x="457200" y="0"/>
            <a:ext cx="8229600" cy="1143000"/>
          </a:xfrm>
        </p:spPr>
        <p:txBody>
          <a:bodyPr/>
          <a:lstStyle/>
          <a:p>
            <a:r>
              <a:rPr lang="en-US" sz="2400" b="1" dirty="0" smtClean="0">
                <a:latin typeface="Arial" pitchFamily="34" charset="0"/>
                <a:cs typeface="Arial" pitchFamily="34" charset="0"/>
              </a:rPr>
              <a:t>YouTube Vs Blogging</a:t>
            </a:r>
            <a:endParaRPr lang="en-US"/>
          </a:p>
        </p:txBody>
      </p:sp>
      <p:sp>
        <p:nvSpPr>
          <p:cNvPr id="1048688" name="Content Placeholder 1048687"/>
          <p:cNvSpPr>
            <a:spLocks noGrp="1"/>
          </p:cNvSpPr>
          <p:nvPr>
            <p:ph idx="1"/>
          </p:nvPr>
        </p:nvSpPr>
        <p:spPr>
          <a:xfrm>
            <a:off x="457200" y="907644"/>
            <a:ext cx="8229600" cy="5950356"/>
          </a:xfrm>
        </p:spPr>
        <p:txBody>
          <a:bodyPr>
            <a:noAutofit/>
          </a:bodyPr>
          <a:lstStyle/>
          <a:p>
            <a:pPr>
              <a:buFont typeface="Arial" pitchFamily="34" charset="0"/>
              <a:buNone/>
            </a:pPr>
            <a:r>
              <a:rPr lang="en-IN" sz="2000" dirty="0" smtClean="0">
                <a:latin typeface="Arial" pitchFamily="34" charset="0"/>
                <a:cs typeface="Arial" pitchFamily="34" charset="0"/>
              </a:rPr>
              <a:t>                          </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Blogging: As a Way to Earn Money</a:t>
            </a:r>
          </a:p>
          <a:p>
            <a:r>
              <a:rPr lang="en-IN" sz="2000" dirty="0" smtClean="0">
                <a:latin typeface="Arial" pitchFamily="34" charset="0"/>
                <a:cs typeface="Arial" pitchFamily="34" charset="0"/>
              </a:rPr>
              <a:t> Frankly, you can not imagine how much money you can make through blogging. It does not matter how many visitors come to your blog every day, if only 1,000 visitors come daily on your blog, and they are all targeted, then you can earn more than the revenue of a YouTube channel that has completed its one million subscribers. This is a fact!</a:t>
            </a:r>
          </a:p>
          <a:p>
            <a:r>
              <a:rPr lang="en-IN" sz="2000" dirty="0" smtClean="0">
                <a:latin typeface="Arial" pitchFamily="34" charset="0"/>
                <a:cs typeface="Arial" pitchFamily="34" charset="0"/>
              </a:rPr>
              <a:t> Well, for many bloggers, </a:t>
            </a:r>
            <a:r>
              <a:rPr lang="en-IN" sz="2000" dirty="0" err="1" smtClean="0">
                <a:latin typeface="Arial" pitchFamily="34" charset="0"/>
                <a:cs typeface="Arial" pitchFamily="34" charset="0"/>
              </a:rPr>
              <a:t>AdSense</a:t>
            </a:r>
            <a:r>
              <a:rPr lang="en-IN" sz="2000" dirty="0" smtClean="0">
                <a:latin typeface="Arial" pitchFamily="34" charset="0"/>
                <a:cs typeface="Arial" pitchFamily="34" charset="0"/>
              </a:rPr>
              <a:t> is the only way to earn money, it can make money for you, but it can’t make a lot. You can increase your earning resources through Affiliate Marketing, Sponsorship and a lot of other ways.</a:t>
            </a:r>
          </a:p>
          <a:p>
            <a:r>
              <a:rPr lang="en-IN" sz="2000" dirty="0" smtClean="0">
                <a:latin typeface="Arial" pitchFamily="34" charset="0"/>
                <a:cs typeface="Arial" pitchFamily="34" charset="0"/>
              </a:rPr>
              <a:t> Earning Opportunity with Blogging:</a:t>
            </a:r>
          </a:p>
          <a:p>
            <a:pPr>
              <a:buNone/>
            </a:pPr>
            <a:r>
              <a:rPr lang="en-IN" sz="2000" dirty="0" smtClean="0">
                <a:latin typeface="Arial" pitchFamily="34" charset="0"/>
                <a:cs typeface="Arial" pitchFamily="34" charset="0"/>
              </a:rPr>
              <a:t>      </a:t>
            </a:r>
            <a:r>
              <a:rPr lang="en-IN" sz="2000" dirty="0" err="1" smtClean="0">
                <a:latin typeface="Arial" pitchFamily="34" charset="0"/>
                <a:cs typeface="Arial" pitchFamily="34" charset="0"/>
              </a:rPr>
              <a:t>AdSense</a:t>
            </a:r>
            <a:r>
              <a:rPr lang="en-IN" sz="2000" dirty="0" smtClean="0">
                <a:latin typeface="Arial" pitchFamily="34" charset="0"/>
                <a:cs typeface="Arial" pitchFamily="34" charset="0"/>
              </a:rPr>
              <a:t>, Other ads networks like- </a:t>
            </a:r>
            <a:r>
              <a:rPr lang="en-IN" sz="2000" dirty="0" smtClean="0">
                <a:latin typeface="Arial" pitchFamily="34" charset="0"/>
                <a:cs typeface="Arial" pitchFamily="34" charset="0"/>
                <a:hlinkClick r:id="rId2" tooltip="Medianet"/>
              </a:rPr>
              <a:t>Media.net</a:t>
            </a:r>
            <a:r>
              <a:rPr lang="en-IN" sz="2000" dirty="0" smtClean="0">
                <a:latin typeface="Arial" pitchFamily="34" charset="0"/>
                <a:cs typeface="Arial" pitchFamily="34" charset="0"/>
              </a:rPr>
              <a:t> and </a:t>
            </a:r>
            <a:r>
              <a:rPr lang="en-IN" sz="2000" dirty="0" err="1" smtClean="0">
                <a:latin typeface="Arial" pitchFamily="34" charset="0"/>
                <a:cs typeface="Arial" pitchFamily="34" charset="0"/>
                <a:hlinkClick r:id="rId3"/>
              </a:rPr>
              <a:t>Infolinks</a:t>
            </a:r>
            <a:r>
              <a:rPr lang="en-IN" sz="2000" dirty="0" smtClean="0">
                <a:latin typeface="Arial" pitchFamily="34" charset="0"/>
                <a:cs typeface="Arial" pitchFamily="34" charset="0"/>
              </a:rPr>
              <a:t>,</a:t>
            </a:r>
          </a:p>
          <a:p>
            <a:pPr>
              <a:buNone/>
            </a:pPr>
            <a:r>
              <a:rPr lang="en-IN" sz="2000" dirty="0" smtClean="0">
                <a:latin typeface="Arial" pitchFamily="34" charset="0"/>
                <a:cs typeface="Arial" pitchFamily="34" charset="0"/>
              </a:rPr>
              <a:t>      Sponsorship</a:t>
            </a:r>
            <a:r>
              <a:rPr lang="en-IN" sz="2000" dirty="0" smtClean="0">
                <a:latin typeface="Arial" pitchFamily="34" charset="0"/>
                <a:cs typeface="Arial" pitchFamily="34" charset="0"/>
              </a:rPr>
              <a:t>, Affiliate Marketing, Direct ads placement.</a:t>
            </a:r>
            <a:endParaRPr lang="en-IN" sz="2000" dirty="0" smtClean="0">
              <a:latin typeface="Arial" pitchFamily="34" charset="0"/>
              <a:cs typeface="Arial" pitchFamily="34" charset="0"/>
            </a:endParaRPr>
          </a:p>
          <a:p>
            <a:pPr>
              <a:buNone/>
            </a:pPr>
            <a:r>
              <a:rPr lang="en-IN" sz="2000" dirty="0" smtClean="0">
                <a:latin typeface="Arial" pitchFamily="34" charset="0"/>
                <a:cs typeface="Arial" pitchFamily="34" charset="0"/>
              </a:rPr>
              <a:t>      and </a:t>
            </a:r>
            <a:r>
              <a:rPr lang="en-IN" sz="2000" dirty="0" smtClean="0">
                <a:latin typeface="Arial" pitchFamily="34" charset="0"/>
                <a:cs typeface="Arial" pitchFamily="34" charset="0"/>
              </a:rPr>
              <a:t>a lot of other options.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85"/>
          <p:cNvSpPr>
            <a:spLocks noGrp="1"/>
          </p:cNvSpPr>
          <p:nvPr>
            <p:ph type="title"/>
          </p:nvPr>
        </p:nvSpPr>
        <p:spPr>
          <a:xfrm>
            <a:off x="457200" y="0"/>
            <a:ext cx="8229600" cy="1143000"/>
          </a:xfrm>
        </p:spPr>
        <p:txBody>
          <a:bodyPr/>
          <a:lstStyle/>
          <a:p>
            <a:r>
              <a:rPr lang="en-US" sz="2400" b="1" dirty="0" smtClean="0">
                <a:latin typeface="Arial" pitchFamily="34" charset="0"/>
                <a:cs typeface="Arial" pitchFamily="34" charset="0"/>
              </a:rPr>
              <a:t>YouTube Vs Blogging</a:t>
            </a:r>
            <a:endParaRPr lang="en-US"/>
          </a:p>
        </p:txBody>
      </p:sp>
      <p:sp>
        <p:nvSpPr>
          <p:cNvPr id="1048688" name="Content Placeholder 1048687"/>
          <p:cNvSpPr>
            <a:spLocks noGrp="1"/>
          </p:cNvSpPr>
          <p:nvPr>
            <p:ph idx="1"/>
          </p:nvPr>
        </p:nvSpPr>
        <p:spPr>
          <a:xfrm>
            <a:off x="457200" y="907644"/>
            <a:ext cx="8229600" cy="5950356"/>
          </a:xfrm>
        </p:spPr>
        <p:txBody>
          <a:bodyPr>
            <a:noAutofit/>
          </a:bodyPr>
          <a:lstStyle/>
          <a:p>
            <a:pPr>
              <a:buNone/>
            </a:pPr>
            <a:r>
              <a:rPr lang="en-IN" sz="2000" dirty="0" smtClean="0">
                <a:latin typeface="Arial" pitchFamily="34" charset="0"/>
                <a:cs typeface="Arial" pitchFamily="34" charset="0"/>
              </a:rPr>
              <a:t>                      </a:t>
            </a:r>
            <a:r>
              <a:rPr lang="en-IN" sz="2000" b="1" dirty="0" smtClean="0">
                <a:latin typeface="Arial" pitchFamily="34" charset="0"/>
                <a:cs typeface="Arial" pitchFamily="34" charset="0"/>
              </a:rPr>
              <a:t>Similarities between Blogging </a:t>
            </a:r>
            <a:r>
              <a:rPr lang="en-IN" sz="2000" b="1" dirty="0" err="1" smtClean="0">
                <a:latin typeface="Arial" pitchFamily="34" charset="0"/>
                <a:cs typeface="Arial" pitchFamily="34" charset="0"/>
              </a:rPr>
              <a:t>vs</a:t>
            </a:r>
            <a:r>
              <a:rPr lang="en-IN" sz="2000" b="1" dirty="0" smtClean="0">
                <a:latin typeface="Arial" pitchFamily="34" charset="0"/>
                <a:cs typeface="Arial" pitchFamily="34" charset="0"/>
              </a:rPr>
              <a:t> YouTube:</a:t>
            </a:r>
          </a:p>
          <a:p>
            <a:endParaRPr lang="en-IN" sz="2000" b="1" dirty="0" smtClean="0">
              <a:latin typeface="Arial" pitchFamily="34" charset="0"/>
              <a:cs typeface="Arial" pitchFamily="34" charset="0"/>
            </a:endParaRPr>
          </a:p>
          <a:p>
            <a:r>
              <a:rPr lang="en-IN" sz="2000" dirty="0" smtClean="0">
                <a:latin typeface="Arial" pitchFamily="34" charset="0"/>
                <a:cs typeface="Arial" pitchFamily="34" charset="0"/>
              </a:rPr>
              <a:t>Both </a:t>
            </a:r>
            <a:r>
              <a:rPr lang="en-IN" sz="2000" dirty="0" smtClean="0">
                <a:latin typeface="Arial" pitchFamily="34" charset="0"/>
                <a:cs typeface="Arial" pitchFamily="34" charset="0"/>
              </a:rPr>
              <a:t>Require Original Content</a:t>
            </a:r>
          </a:p>
          <a:p>
            <a:pPr>
              <a:spcAft>
                <a:spcPts val="600"/>
              </a:spcAft>
            </a:pPr>
            <a:r>
              <a:rPr lang="en-IN" sz="2000" dirty="0" smtClean="0">
                <a:latin typeface="Arial" pitchFamily="34" charset="0"/>
                <a:cs typeface="Arial" pitchFamily="34" charset="0"/>
              </a:rPr>
              <a:t>You </a:t>
            </a:r>
            <a:r>
              <a:rPr lang="en-IN" sz="2000" dirty="0" smtClean="0">
                <a:latin typeface="Arial" pitchFamily="34" charset="0"/>
                <a:cs typeface="Arial" pitchFamily="34" charset="0"/>
              </a:rPr>
              <a:t>Need to Learn a Lot for Both</a:t>
            </a:r>
          </a:p>
          <a:p>
            <a:pPr>
              <a:spcAft>
                <a:spcPts val="600"/>
              </a:spcAft>
            </a:pPr>
            <a:r>
              <a:rPr lang="en-IN" sz="2000" dirty="0" smtClean="0">
                <a:latin typeface="Arial" pitchFamily="34" charset="0"/>
                <a:cs typeface="Arial" pitchFamily="34" charset="0"/>
              </a:rPr>
              <a:t>Both </a:t>
            </a:r>
            <a:r>
              <a:rPr lang="en-IN" sz="2000" dirty="0" smtClean="0">
                <a:latin typeface="Arial" pitchFamily="34" charset="0"/>
                <a:cs typeface="Arial" pitchFamily="34" charset="0"/>
              </a:rPr>
              <a:t>Demand Hard Work</a:t>
            </a:r>
          </a:p>
          <a:p>
            <a:pPr>
              <a:spcAft>
                <a:spcPts val="600"/>
              </a:spcAft>
            </a:pPr>
            <a:r>
              <a:rPr lang="en-IN" sz="2000" dirty="0" smtClean="0">
                <a:latin typeface="Arial" pitchFamily="34" charset="0"/>
                <a:cs typeface="Arial" pitchFamily="34" charset="0"/>
              </a:rPr>
              <a:t>Both </a:t>
            </a:r>
            <a:r>
              <a:rPr lang="en-IN" sz="2000" dirty="0" smtClean="0">
                <a:latin typeface="Arial" pitchFamily="34" charset="0"/>
                <a:cs typeface="Arial" pitchFamily="34" charset="0"/>
              </a:rPr>
              <a:t>Take a Lot of Time to Deliver Results</a:t>
            </a:r>
          </a:p>
          <a:p>
            <a:pPr>
              <a:spcAft>
                <a:spcPts val="600"/>
              </a:spcAft>
            </a:pPr>
            <a:r>
              <a:rPr lang="en-IN" sz="2000" dirty="0" smtClean="0">
                <a:latin typeface="Arial" pitchFamily="34" charset="0"/>
                <a:cs typeface="Arial" pitchFamily="34" charset="0"/>
              </a:rPr>
              <a:t>Both </a:t>
            </a:r>
            <a:r>
              <a:rPr lang="en-IN" sz="2000" dirty="0" smtClean="0">
                <a:latin typeface="Arial" pitchFamily="34" charset="0"/>
                <a:cs typeface="Arial" pitchFamily="34" charset="0"/>
              </a:rPr>
              <a:t>Demand Some Investment</a:t>
            </a:r>
          </a:p>
          <a:p>
            <a:pPr>
              <a:spcAft>
                <a:spcPts val="600"/>
              </a:spcAft>
            </a:pPr>
            <a:r>
              <a:rPr lang="en-IN" sz="2000" dirty="0" smtClean="0">
                <a:latin typeface="Arial" pitchFamily="34" charset="0"/>
                <a:cs typeface="Arial" pitchFamily="34" charset="0"/>
              </a:rPr>
              <a:t>Blogging </a:t>
            </a:r>
            <a:r>
              <a:rPr lang="en-IN" sz="2000" dirty="0" err="1" smtClean="0">
                <a:latin typeface="Arial" pitchFamily="34" charset="0"/>
                <a:cs typeface="Arial" pitchFamily="34" charset="0"/>
              </a:rPr>
              <a:t>vs</a:t>
            </a:r>
            <a:r>
              <a:rPr lang="en-IN" sz="2000" dirty="0" smtClean="0">
                <a:latin typeface="Arial" pitchFamily="34" charset="0"/>
                <a:cs typeface="Arial" pitchFamily="34" charset="0"/>
              </a:rPr>
              <a:t> YouTube: As a Way of Money Making</a:t>
            </a:r>
            <a:endParaRPr lang="en-IN"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ctrTitle"/>
          </p:nvPr>
        </p:nvSpPr>
        <p:spPr>
          <a:xfrm>
            <a:off x="611560" y="188640"/>
            <a:ext cx="7772400" cy="648071"/>
          </a:xfrm>
        </p:spPr>
        <p:txBody>
          <a:bodyPr>
            <a:normAutofit/>
          </a:bodyPr>
          <a:lstStyle/>
          <a:p>
            <a:r>
              <a:rPr lang="en-US" sz="2400" b="1" dirty="0" smtClean="0">
                <a:latin typeface="Arial" pitchFamily="34" charset="0"/>
                <a:cs typeface="Arial" pitchFamily="34" charset="0"/>
              </a:rPr>
              <a:t>YouTube Vs Blogging</a:t>
            </a:r>
            <a:endParaRPr lang="en-IN" sz="2400" b="1" dirty="0">
              <a:latin typeface="Arial" pitchFamily="34" charset="0"/>
              <a:cs typeface="Arial" pitchFamily="34" charset="0"/>
            </a:endParaRPr>
          </a:p>
        </p:txBody>
      </p:sp>
      <p:sp>
        <p:nvSpPr>
          <p:cNvPr id="1048597" name="Subtitle 2"/>
          <p:cNvSpPr>
            <a:spLocks noGrp="1"/>
          </p:cNvSpPr>
          <p:nvPr>
            <p:ph type="subTitle" idx="1"/>
          </p:nvPr>
        </p:nvSpPr>
        <p:spPr>
          <a:xfrm>
            <a:off x="323528" y="764704"/>
            <a:ext cx="8424936" cy="5544616"/>
          </a:xfrm>
        </p:spPr>
        <p:txBody>
          <a:bodyPr>
            <a:normAutofit/>
          </a:bodyPr>
          <a:lstStyle/>
          <a:p>
            <a:pPr algn="l"/>
            <a:r>
              <a:rPr lang="en-IN" sz="2600" dirty="0"/>
              <a:t> </a:t>
            </a:r>
            <a:r>
              <a:rPr lang="en-IN" sz="2600" dirty="0" smtClean="0"/>
              <a:t>              </a:t>
            </a:r>
            <a:r>
              <a:rPr lang="en-IN" sz="2000" b="1" dirty="0" smtClean="0">
                <a:latin typeface="Arial" pitchFamily="34" charset="0"/>
                <a:cs typeface="Arial" pitchFamily="34" charset="0"/>
              </a:rPr>
              <a:t>  </a:t>
            </a:r>
            <a:r>
              <a:rPr lang="en-IN" sz="2000" b="1" dirty="0" smtClean="0">
                <a:solidFill>
                  <a:schemeClr val="tx1"/>
                </a:solidFill>
                <a:latin typeface="Arial" pitchFamily="34" charset="0"/>
                <a:cs typeface="Arial" pitchFamily="34" charset="0"/>
              </a:rPr>
              <a:t>Differences </a:t>
            </a:r>
            <a:r>
              <a:rPr lang="en-IN" sz="2000" b="1" dirty="0">
                <a:solidFill>
                  <a:schemeClr val="tx1"/>
                </a:solidFill>
                <a:latin typeface="Arial" pitchFamily="34" charset="0"/>
                <a:cs typeface="Arial" pitchFamily="34" charset="0"/>
              </a:rPr>
              <a:t>between Blogging </a:t>
            </a:r>
            <a:r>
              <a:rPr lang="en-IN" sz="2000" b="1" dirty="0" err="1">
                <a:solidFill>
                  <a:schemeClr val="tx1"/>
                </a:solidFill>
                <a:latin typeface="Arial" pitchFamily="34" charset="0"/>
                <a:cs typeface="Arial" pitchFamily="34" charset="0"/>
              </a:rPr>
              <a:t>vs</a:t>
            </a:r>
            <a:r>
              <a:rPr lang="en-IN" sz="2000" b="1" dirty="0">
                <a:solidFill>
                  <a:schemeClr val="tx1"/>
                </a:solidFill>
                <a:latin typeface="Arial" pitchFamily="34" charset="0"/>
                <a:cs typeface="Arial" pitchFamily="34" charset="0"/>
              </a:rPr>
              <a:t> YouTube:</a:t>
            </a:r>
          </a:p>
          <a:p>
            <a:pPr algn="l">
              <a:spcAft>
                <a:spcPts val="600"/>
              </a:spcAft>
            </a:pPr>
            <a:endParaRPr lang="en-IN" sz="2000" dirty="0" smtClean="0">
              <a:latin typeface="Arial" pitchFamily="34" charset="0"/>
              <a:cs typeface="Arial" pitchFamily="34" charset="0"/>
            </a:endParaRPr>
          </a:p>
          <a:p>
            <a:pPr algn="l">
              <a:spcAft>
                <a:spcPts val="600"/>
              </a:spcAft>
            </a:pPr>
            <a:r>
              <a:rPr lang="en-IN" sz="2000" dirty="0" smtClean="0">
                <a:latin typeface="Arial" pitchFamily="34" charset="0"/>
                <a:cs typeface="Arial" pitchFamily="34" charset="0"/>
              </a:rPr>
              <a:t/>
            </a:r>
            <a:br>
              <a:rPr lang="en-IN" sz="2000" dirty="0" smtClean="0">
                <a:latin typeface="Arial" pitchFamily="34" charset="0"/>
                <a:cs typeface="Arial" pitchFamily="34" charset="0"/>
              </a:rPr>
            </a:br>
            <a:endParaRPr lang="en-IN" sz="2000" dirty="0">
              <a:latin typeface="Arial" pitchFamily="34" charset="0"/>
              <a:cs typeface="Arial" pitchFamily="34" charset="0"/>
            </a:endParaRPr>
          </a:p>
        </p:txBody>
      </p:sp>
      <p:graphicFrame>
        <p:nvGraphicFramePr>
          <p:cNvPr id="4194304" name="Table 3"/>
          <p:cNvGraphicFramePr>
            <a:graphicFrameLocks noGrp="1"/>
          </p:cNvGraphicFramePr>
          <p:nvPr/>
        </p:nvGraphicFramePr>
        <p:xfrm>
          <a:off x="611560" y="1412776"/>
          <a:ext cx="7776864" cy="4887652"/>
        </p:xfrm>
        <a:graphic>
          <a:graphicData uri="http://schemas.openxmlformats.org/drawingml/2006/table">
            <a:tbl>
              <a:tblPr firstRow="1" bandRow="1">
                <a:tableStyleId>{7DF18680-E054-41AD-8BC1-D1AEF772440D}</a:tableStyleId>
              </a:tblPr>
              <a:tblGrid>
                <a:gridCol w="3888432"/>
                <a:gridCol w="3888432"/>
              </a:tblGrid>
              <a:tr h="468052">
                <a:tc>
                  <a:txBody>
                    <a:bodyPr/>
                    <a:lstStyle/>
                    <a:p>
                      <a:pPr algn="l"/>
                      <a:r>
                        <a:rPr lang="en-IN" sz="2000" b="1" u="sng" dirty="0">
                          <a:latin typeface="Arial" pitchFamily="34" charset="0"/>
                          <a:cs typeface="Arial" pitchFamily="34" charset="0"/>
                        </a:rPr>
                        <a:t>YouTube:</a:t>
                      </a:r>
                      <a:endParaRPr lang="en-IN" sz="2000" b="0" dirty="0">
                        <a:latin typeface="Arial" pitchFamily="34" charset="0"/>
                        <a:cs typeface="Arial" pitchFamily="34" charset="0"/>
                      </a:endParaRPr>
                    </a:p>
                  </a:txBody>
                  <a:tcPr marL="76200" marR="76200" marT="76200" marB="76200" anchor="ctr"/>
                </a:tc>
                <a:tc>
                  <a:txBody>
                    <a:bodyPr/>
                    <a:lstStyle/>
                    <a:p>
                      <a:pPr algn="l"/>
                      <a:r>
                        <a:rPr lang="en-IN" sz="2000" b="1" u="sng">
                          <a:latin typeface="Arial" pitchFamily="34" charset="0"/>
                          <a:cs typeface="Arial" pitchFamily="34" charset="0"/>
                        </a:rPr>
                        <a:t>Blogging:</a:t>
                      </a:r>
                      <a:endParaRPr lang="en-IN" sz="2000" b="0">
                        <a:latin typeface="Arial" pitchFamily="34" charset="0"/>
                        <a:cs typeface="Arial" pitchFamily="34" charset="0"/>
                      </a:endParaRPr>
                    </a:p>
                  </a:txBody>
                  <a:tcPr marL="76200" marR="76200" marT="76200" marB="76200" anchor="ctr"/>
                </a:tc>
              </a:tr>
              <a:tr h="468052">
                <a:tc>
                  <a:txBody>
                    <a:bodyPr/>
                    <a:lstStyle/>
                    <a:p>
                      <a:pPr algn="l"/>
                      <a:r>
                        <a:rPr lang="en-IN" sz="2000" b="0" dirty="0">
                          <a:latin typeface="Arial" pitchFamily="34" charset="0"/>
                          <a:cs typeface="Arial" pitchFamily="34" charset="0"/>
                        </a:rPr>
                        <a:t>You don’t need to spend money in any way to upload videos to </a:t>
                      </a:r>
                      <a:r>
                        <a:rPr lang="en-IN" sz="2000" b="0" dirty="0" err="1">
                          <a:latin typeface="Arial" pitchFamily="34" charset="0"/>
                          <a:cs typeface="Arial" pitchFamily="34" charset="0"/>
                        </a:rPr>
                        <a:t>youtube</a:t>
                      </a:r>
                      <a:r>
                        <a:rPr lang="en-IN" sz="2000" b="0" dirty="0">
                          <a:latin typeface="Arial" pitchFamily="34" charset="0"/>
                          <a:cs typeface="Arial" pitchFamily="34" charset="0"/>
                        </a:rPr>
                        <a:t>. It means YouTube does not take any amount from you to host your videos.</a:t>
                      </a:r>
                    </a:p>
                  </a:txBody>
                  <a:tcPr marL="76200" marR="76200" marT="76200" marB="76200" anchor="ctr"/>
                </a:tc>
                <a:tc>
                  <a:txBody>
                    <a:bodyPr/>
                    <a:lstStyle/>
                    <a:p>
                      <a:pPr algn="l"/>
                      <a:r>
                        <a:rPr lang="en-IN" sz="2000" b="0">
                          <a:latin typeface="Arial" pitchFamily="34" charset="0"/>
                          <a:cs typeface="Arial" pitchFamily="34" charset="0"/>
                        </a:rPr>
                        <a:t>For blogging, you will have to pay for the hosting and domain name. You can also start a blog for free using Blogger.com service.</a:t>
                      </a:r>
                    </a:p>
                  </a:txBody>
                  <a:tcPr marL="76200" marR="76200" marT="76200" marB="76200" anchor="ctr"/>
                </a:tc>
              </a:tr>
              <a:tr h="468052">
                <a:tc>
                  <a:txBody>
                    <a:bodyPr/>
                    <a:lstStyle/>
                    <a:p>
                      <a:pPr algn="l"/>
                      <a:r>
                        <a:rPr lang="en-IN" sz="2000" b="0" dirty="0">
                          <a:latin typeface="Arial" pitchFamily="34" charset="0"/>
                          <a:cs typeface="Arial" pitchFamily="34" charset="0"/>
                        </a:rPr>
                        <a:t>Here you can upload only video content.</a:t>
                      </a:r>
                    </a:p>
                  </a:txBody>
                  <a:tcPr marL="76200" marR="76200" marT="76200" marB="76200" anchor="ctr"/>
                </a:tc>
                <a:tc>
                  <a:txBody>
                    <a:bodyPr/>
                    <a:lstStyle/>
                    <a:p>
                      <a:pPr algn="l"/>
                      <a:r>
                        <a:rPr lang="en-IN" sz="2000" b="0" dirty="0">
                          <a:latin typeface="Arial" pitchFamily="34" charset="0"/>
                          <a:cs typeface="Arial" pitchFamily="34" charset="0"/>
                        </a:rPr>
                        <a:t>You can create and upload any types of content like- Textual format, video, images, and audio format too.</a:t>
                      </a:r>
                    </a:p>
                  </a:txBody>
                  <a:tcPr marL="76200" marR="76200" marT="76200" marB="76200" anchor="ctr"/>
                </a:tc>
              </a:tr>
              <a:tr h="468052">
                <a:tc>
                  <a:txBody>
                    <a:bodyPr/>
                    <a:lstStyle/>
                    <a:p>
                      <a:pPr algn="l"/>
                      <a:r>
                        <a:rPr lang="en-IN" sz="2000" b="0">
                          <a:latin typeface="Arial" pitchFamily="34" charset="0"/>
                          <a:cs typeface="Arial" pitchFamily="34" charset="0"/>
                        </a:rPr>
                        <a:t>You can not design this platform according to you.</a:t>
                      </a:r>
                    </a:p>
                  </a:txBody>
                  <a:tcPr marL="76200" marR="76200" marT="76200" marB="76200" anchor="ctr"/>
                </a:tc>
                <a:tc>
                  <a:txBody>
                    <a:bodyPr/>
                    <a:lstStyle/>
                    <a:p>
                      <a:pPr algn="l"/>
                      <a:r>
                        <a:rPr lang="en-IN" sz="2000" b="0" dirty="0">
                          <a:latin typeface="Arial" pitchFamily="34" charset="0"/>
                          <a:cs typeface="Arial" pitchFamily="34" charset="0"/>
                        </a:rPr>
                        <a:t>You can design and customize your blog according to your need and imagination with the help of theme and some </a:t>
                      </a:r>
                      <a:r>
                        <a:rPr lang="en-IN" sz="2000" b="0" dirty="0" err="1">
                          <a:latin typeface="Arial" pitchFamily="34" charset="0"/>
                          <a:cs typeface="Arial" pitchFamily="34" charset="0"/>
                        </a:rPr>
                        <a:t>plugins</a:t>
                      </a:r>
                      <a:r>
                        <a:rPr lang="en-IN" sz="2000" b="0" dirty="0">
                          <a:latin typeface="Arial" pitchFamily="34" charset="0"/>
                          <a:cs typeface="Arial" pitchFamily="34" charset="0"/>
                        </a:rPr>
                        <a:t>.</a:t>
                      </a:r>
                    </a:p>
                  </a:txBody>
                  <a:tcPr marL="76200" marR="76200" marT="76200" marB="7620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ctrTitle"/>
          </p:nvPr>
        </p:nvSpPr>
        <p:spPr>
          <a:xfrm>
            <a:off x="611560" y="188640"/>
            <a:ext cx="7772400" cy="648071"/>
          </a:xfrm>
        </p:spPr>
        <p:txBody>
          <a:bodyPr>
            <a:normAutofit/>
          </a:bodyPr>
          <a:lstStyle/>
          <a:p>
            <a:r>
              <a:rPr lang="en-US" sz="2400" b="1" dirty="0" smtClean="0">
                <a:latin typeface="Arial" pitchFamily="34" charset="0"/>
                <a:cs typeface="Arial" pitchFamily="34" charset="0"/>
              </a:rPr>
              <a:t>YouTube Vs Blogging</a:t>
            </a:r>
            <a:endParaRPr lang="en-IN" sz="2400" b="1" dirty="0">
              <a:latin typeface="Arial" pitchFamily="34" charset="0"/>
              <a:cs typeface="Arial" pitchFamily="34" charset="0"/>
            </a:endParaRPr>
          </a:p>
        </p:txBody>
      </p:sp>
      <p:sp>
        <p:nvSpPr>
          <p:cNvPr id="1048599" name="Subtitle 2"/>
          <p:cNvSpPr>
            <a:spLocks noGrp="1"/>
          </p:cNvSpPr>
          <p:nvPr>
            <p:ph type="subTitle" idx="1"/>
          </p:nvPr>
        </p:nvSpPr>
        <p:spPr>
          <a:xfrm>
            <a:off x="323528" y="764704"/>
            <a:ext cx="8424936" cy="5544616"/>
          </a:xfrm>
        </p:spPr>
        <p:txBody>
          <a:bodyPr>
            <a:normAutofit/>
          </a:bodyPr>
          <a:lstStyle/>
          <a:p>
            <a:pPr algn="l"/>
            <a:r>
              <a:rPr lang="en-IN" sz="2600" dirty="0" smtClean="0"/>
              <a:t>               </a:t>
            </a:r>
            <a:r>
              <a:rPr lang="en-IN" sz="2000" b="1" dirty="0" smtClean="0">
                <a:latin typeface="Arial" pitchFamily="34" charset="0"/>
                <a:cs typeface="Arial" pitchFamily="34" charset="0"/>
              </a:rPr>
              <a:t>  </a:t>
            </a:r>
            <a:r>
              <a:rPr lang="en-IN" sz="2000" b="1" dirty="0" smtClean="0">
                <a:solidFill>
                  <a:schemeClr val="tx1"/>
                </a:solidFill>
                <a:latin typeface="Arial" pitchFamily="34" charset="0"/>
                <a:cs typeface="Arial" pitchFamily="34" charset="0"/>
              </a:rPr>
              <a:t>Differences between Blogging </a:t>
            </a:r>
            <a:r>
              <a:rPr lang="en-IN" sz="2000" b="1" dirty="0" err="1" smtClean="0">
                <a:solidFill>
                  <a:schemeClr val="tx1"/>
                </a:solidFill>
                <a:latin typeface="Arial" pitchFamily="34" charset="0"/>
                <a:cs typeface="Arial" pitchFamily="34" charset="0"/>
              </a:rPr>
              <a:t>vs</a:t>
            </a:r>
            <a:r>
              <a:rPr lang="en-IN" sz="2000" b="1" dirty="0" smtClean="0">
                <a:solidFill>
                  <a:schemeClr val="tx1"/>
                </a:solidFill>
                <a:latin typeface="Arial" pitchFamily="34" charset="0"/>
                <a:cs typeface="Arial" pitchFamily="34" charset="0"/>
              </a:rPr>
              <a:t> YouTube:</a:t>
            </a:r>
          </a:p>
          <a:p>
            <a:pPr algn="l">
              <a:spcAft>
                <a:spcPts val="600"/>
              </a:spcAft>
            </a:pPr>
            <a:endParaRPr lang="en-IN" sz="2000" dirty="0" smtClean="0">
              <a:latin typeface="Arial" pitchFamily="34" charset="0"/>
              <a:cs typeface="Arial" pitchFamily="34" charset="0"/>
            </a:endParaRPr>
          </a:p>
          <a:p>
            <a:pPr algn="l">
              <a:spcAft>
                <a:spcPts val="600"/>
              </a:spcAft>
            </a:pPr>
            <a:r>
              <a:rPr lang="en-IN" sz="2000" dirty="0" smtClean="0">
                <a:latin typeface="Arial" pitchFamily="34" charset="0"/>
                <a:cs typeface="Arial" pitchFamily="34" charset="0"/>
              </a:rPr>
              <a:t/>
            </a:r>
            <a:br>
              <a:rPr lang="en-IN" sz="2000" dirty="0" smtClean="0">
                <a:latin typeface="Arial" pitchFamily="34" charset="0"/>
                <a:cs typeface="Arial" pitchFamily="34" charset="0"/>
              </a:rPr>
            </a:br>
            <a:endParaRPr lang="en-IN" sz="2000" dirty="0">
              <a:latin typeface="Arial" pitchFamily="34" charset="0"/>
              <a:cs typeface="Arial" pitchFamily="34" charset="0"/>
            </a:endParaRPr>
          </a:p>
        </p:txBody>
      </p:sp>
      <p:graphicFrame>
        <p:nvGraphicFramePr>
          <p:cNvPr id="4194305" name="Table 3"/>
          <p:cNvGraphicFramePr>
            <a:graphicFrameLocks noGrp="1"/>
          </p:cNvGraphicFramePr>
          <p:nvPr/>
        </p:nvGraphicFramePr>
        <p:xfrm>
          <a:off x="611560" y="1412776"/>
          <a:ext cx="7776864" cy="4582852"/>
        </p:xfrm>
        <a:graphic>
          <a:graphicData uri="http://schemas.openxmlformats.org/drawingml/2006/table">
            <a:tbl>
              <a:tblPr firstRow="1" bandRow="1">
                <a:tableStyleId>{7DF18680-E054-41AD-8BC1-D1AEF772440D}</a:tableStyleId>
              </a:tblPr>
              <a:tblGrid>
                <a:gridCol w="3888432"/>
                <a:gridCol w="3888432"/>
              </a:tblGrid>
              <a:tr h="468052">
                <a:tc>
                  <a:txBody>
                    <a:bodyPr/>
                    <a:lstStyle/>
                    <a:p>
                      <a:pPr algn="l"/>
                      <a:r>
                        <a:rPr lang="en-IN" sz="2000" b="1" u="sng" dirty="0">
                          <a:latin typeface="Arial" pitchFamily="34" charset="0"/>
                          <a:cs typeface="Arial" pitchFamily="34" charset="0"/>
                        </a:rPr>
                        <a:t>YouTube:</a:t>
                      </a:r>
                      <a:endParaRPr lang="en-IN" sz="2000" b="0" dirty="0">
                        <a:latin typeface="Arial" pitchFamily="34" charset="0"/>
                        <a:cs typeface="Arial" pitchFamily="34" charset="0"/>
                      </a:endParaRPr>
                    </a:p>
                  </a:txBody>
                  <a:tcPr marL="76200" marR="76200" marT="76200" marB="76200" anchor="ctr"/>
                </a:tc>
                <a:tc>
                  <a:txBody>
                    <a:bodyPr/>
                    <a:lstStyle/>
                    <a:p>
                      <a:pPr algn="l"/>
                      <a:r>
                        <a:rPr lang="en-IN" sz="2000" b="1" u="sng">
                          <a:latin typeface="Arial" pitchFamily="34" charset="0"/>
                          <a:cs typeface="Arial" pitchFamily="34" charset="0"/>
                        </a:rPr>
                        <a:t>Blogging:</a:t>
                      </a:r>
                      <a:endParaRPr lang="en-IN" sz="2000" b="0">
                        <a:latin typeface="Arial" pitchFamily="34" charset="0"/>
                        <a:cs typeface="Arial" pitchFamily="34" charset="0"/>
                      </a:endParaRPr>
                    </a:p>
                  </a:txBody>
                  <a:tcPr marL="76200" marR="76200" marT="76200" marB="76200" anchor="ctr"/>
                </a:tc>
              </a:tr>
              <a:tr h="468052">
                <a:tc>
                  <a:txBody>
                    <a:bodyPr/>
                    <a:lstStyle/>
                    <a:p>
                      <a:pPr algn="l"/>
                      <a:r>
                        <a:rPr lang="en-IN" sz="2000" b="0" dirty="0" smtClean="0">
                          <a:latin typeface="Arial" pitchFamily="34" charset="0"/>
                          <a:cs typeface="Arial" pitchFamily="34" charset="0"/>
                        </a:rPr>
                        <a:t>You </a:t>
                      </a:r>
                      <a:r>
                        <a:rPr lang="en-IN" sz="2000" b="0" dirty="0">
                          <a:latin typeface="Arial" pitchFamily="34" charset="0"/>
                          <a:cs typeface="Arial" pitchFamily="34" charset="0"/>
                        </a:rPr>
                        <a:t>can only run your YouTube channel, but it is entirely owned by Google means Google can delete your channel whenever want.</a:t>
                      </a:r>
                    </a:p>
                  </a:txBody>
                  <a:tcPr marL="76200" marR="76200" marT="76200" marB="76200" anchor="ctr"/>
                </a:tc>
                <a:tc>
                  <a:txBody>
                    <a:bodyPr/>
                    <a:lstStyle/>
                    <a:p>
                      <a:pPr algn="l"/>
                      <a:r>
                        <a:rPr lang="en-IN" sz="2000" b="0">
                          <a:latin typeface="Arial" pitchFamily="34" charset="0"/>
                          <a:cs typeface="Arial" pitchFamily="34" charset="0"/>
                        </a:rPr>
                        <a:t>With a self-hosted blog, you are the only single owner of your blog. You have complete control over your blog.</a:t>
                      </a:r>
                    </a:p>
                  </a:txBody>
                  <a:tcPr marL="76200" marR="76200" marT="76200" marB="76200" anchor="ctr"/>
                </a:tc>
              </a:tr>
              <a:tr h="468052">
                <a:tc>
                  <a:txBody>
                    <a:bodyPr/>
                    <a:lstStyle/>
                    <a:p>
                      <a:pPr algn="l"/>
                      <a:r>
                        <a:rPr lang="en-IN" sz="2000" b="0" dirty="0">
                          <a:latin typeface="Arial" pitchFamily="34" charset="0"/>
                          <a:cs typeface="Arial" pitchFamily="34" charset="0"/>
                        </a:rPr>
                        <a:t>To make money online from YouTube, you have very few options available compared to Blog.</a:t>
                      </a:r>
                    </a:p>
                  </a:txBody>
                  <a:tcPr marL="76200" marR="76200" marT="76200" marB="76200" anchor="ctr"/>
                </a:tc>
                <a:tc>
                  <a:txBody>
                    <a:bodyPr/>
                    <a:lstStyle/>
                    <a:p>
                      <a:pPr algn="l"/>
                      <a:r>
                        <a:rPr lang="en-IN" sz="2000" b="0">
                          <a:latin typeface="Arial" pitchFamily="34" charset="0"/>
                          <a:cs typeface="Arial" pitchFamily="34" charset="0"/>
                        </a:rPr>
                        <a:t>To make money online from the Blog, you have a lot of options available compared to YouTube.</a:t>
                      </a:r>
                    </a:p>
                  </a:txBody>
                  <a:tcPr marL="76200" marR="76200" marT="76200" marB="76200" anchor="ctr"/>
                </a:tc>
              </a:tr>
              <a:tr h="468052">
                <a:tc>
                  <a:txBody>
                    <a:bodyPr/>
                    <a:lstStyle/>
                    <a:p>
                      <a:pPr algn="l"/>
                      <a:r>
                        <a:rPr lang="en-IN" sz="2000" b="0" dirty="0">
                          <a:latin typeface="Arial" pitchFamily="34" charset="0"/>
                          <a:cs typeface="Arial" pitchFamily="34" charset="0"/>
                        </a:rPr>
                        <a:t>You have only AdSense as an ads network.</a:t>
                      </a:r>
                    </a:p>
                  </a:txBody>
                  <a:tcPr marL="76200" marR="76200" marT="76200" marB="76200" anchor="ctr"/>
                </a:tc>
                <a:tc>
                  <a:txBody>
                    <a:bodyPr/>
                    <a:lstStyle/>
                    <a:p>
                      <a:pPr algn="l"/>
                      <a:r>
                        <a:rPr lang="en-IN" sz="2000" b="0" dirty="0">
                          <a:latin typeface="Arial" pitchFamily="34" charset="0"/>
                          <a:cs typeface="Arial" pitchFamily="34" charset="0"/>
                        </a:rPr>
                        <a:t>You have a lot of ads networks available like AdSense, </a:t>
                      </a:r>
                      <a:r>
                        <a:rPr lang="en-IN" sz="2000" b="0" dirty="0" err="1">
                          <a:latin typeface="Arial" pitchFamily="34" charset="0"/>
                          <a:cs typeface="Arial" pitchFamily="34" charset="0"/>
                        </a:rPr>
                        <a:t>Infolinks</a:t>
                      </a:r>
                      <a:r>
                        <a:rPr lang="en-IN" sz="2000" b="0" dirty="0">
                          <a:latin typeface="Arial" pitchFamily="34" charset="0"/>
                          <a:cs typeface="Arial" pitchFamily="34" charset="0"/>
                        </a:rPr>
                        <a:t>, </a:t>
                      </a:r>
                      <a:r>
                        <a:rPr lang="en-IN" sz="2000" b="0" u="sng" dirty="0">
                          <a:solidFill>
                            <a:srgbClr val="FF671F"/>
                          </a:solidFill>
                          <a:latin typeface="Arial" pitchFamily="34" charset="0"/>
                          <a:cs typeface="Arial" pitchFamily="34" charset="0"/>
                          <a:hlinkClick r:id="rId3" tooltip="Medianet"/>
                        </a:rPr>
                        <a:t>Media.net</a:t>
                      </a:r>
                      <a:r>
                        <a:rPr lang="en-IN" sz="2000" b="0" dirty="0">
                          <a:latin typeface="Arial" pitchFamily="34" charset="0"/>
                          <a:cs typeface="Arial" pitchFamily="34" charset="0"/>
                        </a:rPr>
                        <a:t>.</a:t>
                      </a:r>
                    </a:p>
                  </a:txBody>
                  <a:tcPr marL="76200" marR="76200" marT="76200" marB="7620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a:xfrm>
            <a:off x="611560" y="188640"/>
            <a:ext cx="7772400" cy="648071"/>
          </a:xfrm>
        </p:spPr>
        <p:txBody>
          <a:bodyPr>
            <a:normAutofit/>
          </a:bodyPr>
          <a:lstStyle/>
          <a:p>
            <a:r>
              <a:rPr lang="en-US" sz="2400" b="1" dirty="0" smtClean="0">
                <a:latin typeface="Arial" pitchFamily="34" charset="0"/>
                <a:cs typeface="Arial" pitchFamily="34" charset="0"/>
              </a:rPr>
              <a:t>YouTube Vs Blogging</a:t>
            </a:r>
            <a:endParaRPr lang="en-IN" sz="2400" b="1" dirty="0">
              <a:latin typeface="Arial" pitchFamily="34" charset="0"/>
              <a:cs typeface="Arial" pitchFamily="34" charset="0"/>
            </a:endParaRPr>
          </a:p>
        </p:txBody>
      </p:sp>
      <p:sp>
        <p:nvSpPr>
          <p:cNvPr id="1048604" name="Subtitle 2"/>
          <p:cNvSpPr>
            <a:spLocks noGrp="1"/>
          </p:cNvSpPr>
          <p:nvPr>
            <p:ph type="subTitle" idx="1"/>
          </p:nvPr>
        </p:nvSpPr>
        <p:spPr>
          <a:xfrm>
            <a:off x="323528" y="764704"/>
            <a:ext cx="8424936" cy="5544616"/>
          </a:xfrm>
        </p:spPr>
        <p:txBody>
          <a:bodyPr>
            <a:normAutofit/>
          </a:bodyPr>
          <a:lstStyle/>
          <a:p>
            <a:pPr algn="l"/>
            <a:r>
              <a:rPr lang="en-IN" sz="2600" dirty="0"/>
              <a:t> </a:t>
            </a:r>
            <a:r>
              <a:rPr lang="en-IN" sz="2600" dirty="0" smtClean="0"/>
              <a:t>              </a:t>
            </a:r>
            <a:r>
              <a:rPr lang="en-IN" sz="2000" b="1" dirty="0" smtClean="0">
                <a:latin typeface="Arial" pitchFamily="34" charset="0"/>
                <a:cs typeface="Arial" pitchFamily="34" charset="0"/>
              </a:rPr>
              <a:t>  </a:t>
            </a:r>
            <a:r>
              <a:rPr lang="en-IN" sz="2000" b="1" dirty="0" smtClean="0">
                <a:solidFill>
                  <a:schemeClr val="tx1"/>
                </a:solidFill>
                <a:latin typeface="Arial" pitchFamily="34" charset="0"/>
                <a:cs typeface="Arial" pitchFamily="34" charset="0"/>
              </a:rPr>
              <a:t>Differences </a:t>
            </a:r>
            <a:r>
              <a:rPr lang="en-IN" sz="2000" b="1" dirty="0">
                <a:solidFill>
                  <a:schemeClr val="tx1"/>
                </a:solidFill>
                <a:latin typeface="Arial" pitchFamily="34" charset="0"/>
                <a:cs typeface="Arial" pitchFamily="34" charset="0"/>
              </a:rPr>
              <a:t>between Blogging </a:t>
            </a:r>
            <a:r>
              <a:rPr lang="en-IN" sz="2000" b="1" dirty="0" err="1">
                <a:solidFill>
                  <a:schemeClr val="tx1"/>
                </a:solidFill>
                <a:latin typeface="Arial" pitchFamily="34" charset="0"/>
                <a:cs typeface="Arial" pitchFamily="34" charset="0"/>
              </a:rPr>
              <a:t>vs</a:t>
            </a:r>
            <a:r>
              <a:rPr lang="en-IN" sz="2000" b="1" dirty="0">
                <a:solidFill>
                  <a:schemeClr val="tx1"/>
                </a:solidFill>
                <a:latin typeface="Arial" pitchFamily="34" charset="0"/>
                <a:cs typeface="Arial" pitchFamily="34" charset="0"/>
              </a:rPr>
              <a:t> YouTube:</a:t>
            </a:r>
          </a:p>
          <a:p>
            <a:pPr algn="l">
              <a:spcAft>
                <a:spcPts val="600"/>
              </a:spcAft>
            </a:pPr>
            <a:endParaRPr lang="en-IN" sz="2000" dirty="0" smtClean="0">
              <a:latin typeface="Arial" pitchFamily="34" charset="0"/>
              <a:cs typeface="Arial" pitchFamily="34" charset="0"/>
            </a:endParaRPr>
          </a:p>
          <a:p>
            <a:pPr algn="l">
              <a:spcAft>
                <a:spcPts val="600"/>
              </a:spcAft>
            </a:pPr>
            <a:r>
              <a:rPr lang="en-IN" sz="2000" dirty="0" smtClean="0">
                <a:latin typeface="Arial" pitchFamily="34" charset="0"/>
                <a:cs typeface="Arial" pitchFamily="34" charset="0"/>
              </a:rPr>
              <a:t/>
            </a:r>
            <a:br>
              <a:rPr lang="en-IN" sz="2000" dirty="0" smtClean="0">
                <a:latin typeface="Arial" pitchFamily="34" charset="0"/>
                <a:cs typeface="Arial" pitchFamily="34" charset="0"/>
              </a:rPr>
            </a:br>
            <a:endParaRPr lang="en-IN" sz="2000" dirty="0">
              <a:latin typeface="Arial" pitchFamily="34" charset="0"/>
              <a:cs typeface="Arial" pitchFamily="34" charset="0"/>
            </a:endParaRPr>
          </a:p>
        </p:txBody>
      </p:sp>
      <p:graphicFrame>
        <p:nvGraphicFramePr>
          <p:cNvPr id="4194306" name="Table 3"/>
          <p:cNvGraphicFramePr>
            <a:graphicFrameLocks noGrp="1"/>
          </p:cNvGraphicFramePr>
          <p:nvPr/>
        </p:nvGraphicFramePr>
        <p:xfrm>
          <a:off x="611560" y="1412776"/>
          <a:ext cx="7776864" cy="4582852"/>
        </p:xfrm>
        <a:graphic>
          <a:graphicData uri="http://schemas.openxmlformats.org/drawingml/2006/table">
            <a:tbl>
              <a:tblPr firstRow="1" bandRow="1">
                <a:tableStyleId>{7DF18680-E054-41AD-8BC1-D1AEF772440D}</a:tableStyleId>
              </a:tblPr>
              <a:tblGrid>
                <a:gridCol w="3888432"/>
                <a:gridCol w="3888432"/>
              </a:tblGrid>
              <a:tr h="468052">
                <a:tc>
                  <a:txBody>
                    <a:bodyPr/>
                    <a:lstStyle/>
                    <a:p>
                      <a:pPr algn="l"/>
                      <a:r>
                        <a:rPr lang="en-IN" sz="2000" b="1" u="sng" dirty="0">
                          <a:latin typeface="Arial" pitchFamily="34" charset="0"/>
                          <a:cs typeface="Arial" pitchFamily="34" charset="0"/>
                        </a:rPr>
                        <a:t>YouTube:</a:t>
                      </a:r>
                      <a:endParaRPr lang="en-IN" sz="2000" b="0" dirty="0">
                        <a:latin typeface="Arial" pitchFamily="34" charset="0"/>
                        <a:cs typeface="Arial" pitchFamily="34" charset="0"/>
                      </a:endParaRPr>
                    </a:p>
                  </a:txBody>
                  <a:tcPr marL="76200" marR="76200" marT="76200" marB="76200" anchor="ctr"/>
                </a:tc>
                <a:tc>
                  <a:txBody>
                    <a:bodyPr/>
                    <a:lstStyle/>
                    <a:p>
                      <a:pPr algn="l"/>
                      <a:r>
                        <a:rPr lang="en-IN" sz="2000" b="1" u="sng">
                          <a:latin typeface="Arial" pitchFamily="34" charset="0"/>
                          <a:cs typeface="Arial" pitchFamily="34" charset="0"/>
                        </a:rPr>
                        <a:t>Blogging:</a:t>
                      </a:r>
                      <a:endParaRPr lang="en-IN" sz="2000" b="0">
                        <a:latin typeface="Arial" pitchFamily="34" charset="0"/>
                        <a:cs typeface="Arial" pitchFamily="34" charset="0"/>
                      </a:endParaRPr>
                    </a:p>
                  </a:txBody>
                  <a:tcPr marL="76200" marR="76200" marT="76200" marB="76200" anchor="ctr"/>
                </a:tc>
              </a:tr>
              <a:tr h="468052">
                <a:tc>
                  <a:txBody>
                    <a:bodyPr/>
                    <a:lstStyle/>
                    <a:p>
                      <a:pPr algn="l"/>
                      <a:r>
                        <a:rPr lang="en-IN" sz="2000" b="0" dirty="0" smtClean="0">
                          <a:latin typeface="Arial" pitchFamily="34" charset="0"/>
                          <a:cs typeface="Arial" pitchFamily="34" charset="0"/>
                        </a:rPr>
                        <a:t>You </a:t>
                      </a:r>
                      <a:r>
                        <a:rPr lang="en-IN" sz="2000" b="0" dirty="0">
                          <a:latin typeface="Arial" pitchFamily="34" charset="0"/>
                          <a:cs typeface="Arial" pitchFamily="34" charset="0"/>
                        </a:rPr>
                        <a:t>can only run your YouTube channel, but it is entirely owned by Google means Google can delete your channel whenever want.</a:t>
                      </a:r>
                    </a:p>
                  </a:txBody>
                  <a:tcPr marL="76200" marR="76200" marT="76200" marB="76200" anchor="ctr"/>
                </a:tc>
                <a:tc>
                  <a:txBody>
                    <a:bodyPr/>
                    <a:lstStyle/>
                    <a:p>
                      <a:pPr algn="l"/>
                      <a:r>
                        <a:rPr lang="en-IN" sz="2000" b="0" dirty="0">
                          <a:latin typeface="Arial" pitchFamily="34" charset="0"/>
                          <a:cs typeface="Arial" pitchFamily="34" charset="0"/>
                        </a:rPr>
                        <a:t>With a self-hosted blog, you are the only single owner of your blog. You have complete control over your blog.</a:t>
                      </a:r>
                    </a:p>
                  </a:txBody>
                  <a:tcPr marL="76200" marR="76200" marT="76200" marB="76200" anchor="ctr"/>
                </a:tc>
              </a:tr>
              <a:tr h="468052">
                <a:tc>
                  <a:txBody>
                    <a:bodyPr/>
                    <a:lstStyle/>
                    <a:p>
                      <a:pPr algn="l"/>
                      <a:r>
                        <a:rPr lang="en-IN" sz="2000" b="0" dirty="0">
                          <a:latin typeface="Arial" pitchFamily="34" charset="0"/>
                          <a:cs typeface="Arial" pitchFamily="34" charset="0"/>
                        </a:rPr>
                        <a:t>To make money online from YouTube, you have very few options available compared to Blog.</a:t>
                      </a:r>
                    </a:p>
                  </a:txBody>
                  <a:tcPr marL="76200" marR="76200" marT="76200" marB="76200" anchor="ctr"/>
                </a:tc>
                <a:tc>
                  <a:txBody>
                    <a:bodyPr/>
                    <a:lstStyle/>
                    <a:p>
                      <a:pPr algn="l"/>
                      <a:r>
                        <a:rPr lang="en-IN" sz="2000" b="0">
                          <a:latin typeface="Arial" pitchFamily="34" charset="0"/>
                          <a:cs typeface="Arial" pitchFamily="34" charset="0"/>
                        </a:rPr>
                        <a:t>To make money online from the Blog, you have a lot of options available compared to YouTube.</a:t>
                      </a:r>
                    </a:p>
                  </a:txBody>
                  <a:tcPr marL="76200" marR="76200" marT="76200" marB="76200" anchor="ctr"/>
                </a:tc>
              </a:tr>
              <a:tr h="468052">
                <a:tc>
                  <a:txBody>
                    <a:bodyPr/>
                    <a:lstStyle/>
                    <a:p>
                      <a:pPr algn="l"/>
                      <a:r>
                        <a:rPr lang="en-IN" sz="2000" b="0" dirty="0">
                          <a:latin typeface="Arial" pitchFamily="34" charset="0"/>
                          <a:cs typeface="Arial" pitchFamily="34" charset="0"/>
                        </a:rPr>
                        <a:t>You have only AdSense as an ads network.</a:t>
                      </a:r>
                    </a:p>
                  </a:txBody>
                  <a:tcPr marL="76200" marR="76200" marT="76200" marB="76200" anchor="ctr"/>
                </a:tc>
                <a:tc>
                  <a:txBody>
                    <a:bodyPr/>
                    <a:lstStyle/>
                    <a:p>
                      <a:pPr algn="l"/>
                      <a:r>
                        <a:rPr lang="en-IN" sz="2000" b="0" dirty="0">
                          <a:latin typeface="Arial" pitchFamily="34" charset="0"/>
                          <a:cs typeface="Arial" pitchFamily="34" charset="0"/>
                        </a:rPr>
                        <a:t>You have a lot of ads networks available like AdSense, </a:t>
                      </a:r>
                      <a:r>
                        <a:rPr lang="en-IN" sz="2000" b="0" dirty="0" err="1">
                          <a:latin typeface="Arial" pitchFamily="34" charset="0"/>
                          <a:cs typeface="Arial" pitchFamily="34" charset="0"/>
                        </a:rPr>
                        <a:t>Infolinks</a:t>
                      </a:r>
                      <a:r>
                        <a:rPr lang="en-IN" sz="2000" b="0" dirty="0">
                          <a:latin typeface="Arial" pitchFamily="34" charset="0"/>
                          <a:cs typeface="Arial" pitchFamily="34" charset="0"/>
                        </a:rPr>
                        <a:t>, </a:t>
                      </a:r>
                      <a:r>
                        <a:rPr lang="en-IN" sz="2000" b="0" u="sng" dirty="0">
                          <a:solidFill>
                            <a:srgbClr val="FF671F"/>
                          </a:solidFill>
                          <a:latin typeface="Arial" pitchFamily="34" charset="0"/>
                          <a:cs typeface="Arial" pitchFamily="34" charset="0"/>
                          <a:hlinkClick r:id="rId3" tooltip="Medianet"/>
                        </a:rPr>
                        <a:t>Media.net</a:t>
                      </a:r>
                      <a:r>
                        <a:rPr lang="en-IN" sz="2000" b="0" dirty="0">
                          <a:latin typeface="Arial" pitchFamily="34" charset="0"/>
                          <a:cs typeface="Arial" pitchFamily="34" charset="0"/>
                        </a:rPr>
                        <a:t>.</a:t>
                      </a:r>
                    </a:p>
                  </a:txBody>
                  <a:tcPr marL="76200" marR="76200" marT="76200" marB="7620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755</Words>
  <Application>Microsoft Office PowerPoint</Application>
  <PresentationFormat>On-screen Show (4:3)</PresentationFormat>
  <Paragraphs>84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Council of Education's                             Deshbhakt Ratnappa Kumbhar College Of Commerce, Kolhapur  Department Of English  Presentation on YouTube Vs blogging  Dr.Vrunda V. Lokhande</vt:lpstr>
      <vt:lpstr>YouTube Vs Blogging</vt:lpstr>
      <vt:lpstr>YouTube Vs Blogging</vt:lpstr>
      <vt:lpstr>YouTube Vs Blogging</vt:lpstr>
      <vt:lpstr>YouTube Vs Blogging</vt:lpstr>
      <vt:lpstr>YouTube Vs Blogging</vt:lpstr>
      <vt:lpstr>YouTube Vs Blogging</vt:lpstr>
      <vt:lpstr>YouTube Vs Blogging</vt:lpstr>
      <vt:lpstr>YouTube Vs Blogging</vt:lpstr>
      <vt:lpstr>YouTube Vs Blogging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YouTube Vs Blogging</dc:title>
  <dc:creator>Varsha</dc:creator>
  <cp:lastModifiedBy>Varsha</cp:lastModifiedBy>
  <cp:revision>9</cp:revision>
  <dcterms:created xsi:type="dcterms:W3CDTF">2020-04-29T21:42:01Z</dcterms:created>
  <dcterms:modified xsi:type="dcterms:W3CDTF">2020-04-30T11:19:43Z</dcterms:modified>
</cp:coreProperties>
</file>